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Bebas Neu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20701F-BBFF-4592-9EF4-BA30970FA3E7}">
  <a:tblStyle styleId="{1D20701F-BBFF-4592-9EF4-BA30970FA3E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Bebas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 name="Google Shape;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 name="Google Shape;1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da438a1d5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da438a1d5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10da438a1d5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da438a1d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da438a1d5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10da438a1d5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10a0d9559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 name="Google Shape;25;g10a0d95595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10a0d95595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4" name="Google Shape;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da4363e5a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10da4363e5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da438a1d5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da438a1d5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10da438a1d5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da438a1d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da438a1d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10da438a1d5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da438a1d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da438a1d5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0da438a1d5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da438a1d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da438a1d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10da438a1d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3" y="0"/>
            <a:ext cx="12230280" cy="68795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ontent">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End">
    <p:spTree>
      <p:nvGrpSpPr>
        <p:cNvPr id="14"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0"/>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scrumalliance.org/ScrumRedesignDEVSite/media/ScrumAllianceMedia/Coaching_Growth_Wheel_2-01.p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resources.scrumalliance.org/" TargetMode="External"/><Relationship Id="rId4" Type="http://schemas.openxmlformats.org/officeDocument/2006/relationships/hyperlink" Target="https://www.scrumalliance.org/courses-events/search" TargetMode="External"/><Relationship Id="rId5" Type="http://schemas.openxmlformats.org/officeDocument/2006/relationships/hyperlink" Target="https://www.scrumalliance.org/courses-events/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5"/>
          <p:cNvSpPr txBox="1"/>
          <p:nvPr/>
        </p:nvSpPr>
        <p:spPr>
          <a:xfrm>
            <a:off x="6096652" y="3046675"/>
            <a:ext cx="62721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rgbClr val="000000"/>
              </a:buClr>
              <a:buSzPts val="6000"/>
              <a:buFont typeface="Arial"/>
              <a:buNone/>
            </a:pPr>
            <a:r>
              <a:rPr lang="en-US" sz="6000">
                <a:solidFill>
                  <a:srgbClr val="F0BD47"/>
                </a:solidFill>
                <a:latin typeface="Bebas Neue"/>
                <a:ea typeface="Bebas Neue"/>
                <a:cs typeface="Bebas Neue"/>
                <a:sym typeface="Bebas Neue"/>
              </a:rPr>
              <a:t>Agile Coaching </a:t>
            </a:r>
            <a:endParaRPr sz="6000">
              <a:solidFill>
                <a:srgbClr val="F0BD47"/>
              </a:solidFill>
              <a:latin typeface="Bebas Neue"/>
              <a:ea typeface="Bebas Neue"/>
              <a:cs typeface="Bebas Neue"/>
              <a:sym typeface="Bebas Neue"/>
            </a:endParaRPr>
          </a:p>
          <a:p>
            <a:pPr indent="0" lvl="0" marL="0" marR="0" rtl="0" algn="ctr">
              <a:lnSpc>
                <a:spcPct val="85000"/>
              </a:lnSpc>
              <a:spcBef>
                <a:spcPts val="0"/>
              </a:spcBef>
              <a:spcAft>
                <a:spcPts val="0"/>
              </a:spcAft>
              <a:buClr>
                <a:srgbClr val="000000"/>
              </a:buClr>
              <a:buSzPts val="6000"/>
              <a:buFont typeface="Arial"/>
              <a:buNone/>
            </a:pPr>
            <a:r>
              <a:rPr lang="en-US" sz="6000">
                <a:solidFill>
                  <a:srgbClr val="F0BD47"/>
                </a:solidFill>
                <a:latin typeface="Bebas Neue"/>
                <a:ea typeface="Bebas Neue"/>
                <a:cs typeface="Bebas Neue"/>
                <a:sym typeface="Bebas Neue"/>
              </a:rPr>
              <a:t>Self-Assessment</a:t>
            </a:r>
            <a:r>
              <a:rPr b="0" i="0" lang="en-US" sz="6000" u="none" cap="none" strike="noStrike">
                <a:solidFill>
                  <a:srgbClr val="F0BD47"/>
                </a:solidFill>
                <a:latin typeface="Bebas Neue"/>
                <a:ea typeface="Bebas Neue"/>
                <a:cs typeface="Bebas Neue"/>
                <a:sym typeface="Bebas Neue"/>
              </a:rPr>
              <a:t>  </a:t>
            </a:r>
            <a:endParaRPr b="0" i="0" sz="6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chemeClr val="dk1"/>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chemeClr val="dk1"/>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rgbClr val="000000"/>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chemeClr val="dk1"/>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chemeClr val="dk1"/>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rgbClr val="000000"/>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chemeClr val="dk1"/>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a:p>
            <a:pPr indent="0" lvl="0" marL="0" marR="0" rtl="0" algn="l">
              <a:lnSpc>
                <a:spcPct val="85000"/>
              </a:lnSpc>
              <a:spcBef>
                <a:spcPts val="0"/>
              </a:spcBef>
              <a:spcAft>
                <a:spcPts val="0"/>
              </a:spcAft>
              <a:buClr>
                <a:srgbClr val="000000"/>
              </a:buClr>
              <a:buSzPts val="4000"/>
              <a:buFont typeface="Arial"/>
              <a:buNone/>
            </a:pPr>
            <a:r>
              <a:rPr b="0" i="0" lang="en-US" sz="4000" u="none" cap="none" strike="noStrike">
                <a:solidFill>
                  <a:srgbClr val="F0BD47"/>
                </a:solidFill>
                <a:latin typeface="Bebas Neue"/>
                <a:ea typeface="Bebas Neue"/>
                <a:cs typeface="Bebas Neue"/>
                <a:sym typeface="Bebas Neue"/>
              </a:rPr>
              <a:t> </a:t>
            </a:r>
            <a:endParaRPr b="0" i="0" sz="4000" u="none" cap="none" strike="noStrike">
              <a:solidFill>
                <a:srgbClr val="F0BD47"/>
              </a:solidFill>
              <a:latin typeface="Bebas Neue"/>
              <a:ea typeface="Bebas Neue"/>
              <a:cs typeface="Bebas Neue"/>
              <a:sym typeface="Bebas Neue"/>
            </a:endParaRPr>
          </a:p>
        </p:txBody>
      </p:sp>
      <p:sp>
        <p:nvSpPr>
          <p:cNvPr id="22" name="Google Shape;22;p5"/>
          <p:cNvSpPr txBox="1"/>
          <p:nvPr/>
        </p:nvSpPr>
        <p:spPr>
          <a:xfrm>
            <a:off x="2017925" y="6177950"/>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You can download the detailed </a:t>
            </a:r>
            <a:r>
              <a:rPr b="1" lang="en-US" u="sng">
                <a:solidFill>
                  <a:schemeClr val="hlink"/>
                </a:solidFill>
                <a:hlinkClick r:id="rId3"/>
              </a:rPr>
              <a:t>Agile Coaching Growth Wheel Here</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Serving the business - Guide</a:t>
            </a:r>
            <a:endParaRPr b="0" i="0" sz="4000" u="none" cap="none" strike="noStrike">
              <a:solidFill>
                <a:srgbClr val="F0BD47"/>
              </a:solidFill>
              <a:latin typeface="Bebas Neue"/>
              <a:ea typeface="Bebas Neue"/>
              <a:cs typeface="Bebas Neue"/>
              <a:sym typeface="Bebas Neue"/>
            </a:endParaRPr>
          </a:p>
        </p:txBody>
      </p:sp>
      <p:graphicFrame>
        <p:nvGraphicFramePr>
          <p:cNvPr id="128" name="Google Shape;128;p14"/>
          <p:cNvGraphicFramePr/>
          <p:nvPr/>
        </p:nvGraphicFramePr>
        <p:xfrm>
          <a:off x="571500" y="1464364"/>
          <a:ext cx="3000000" cy="3000000"/>
        </p:xfrm>
        <a:graphic>
          <a:graphicData uri="http://schemas.openxmlformats.org/drawingml/2006/table">
            <a:tbl>
              <a:tblPr>
                <a:noFill/>
                <a:tableStyleId>{1D20701F-BBFF-4592-9EF4-BA30970FA3E7}</a:tableStyleId>
              </a:tblPr>
              <a:tblGrid>
                <a:gridCol w="1083050"/>
                <a:gridCol w="8802300"/>
              </a:tblGrid>
              <a:tr h="555450">
                <a:tc>
                  <a:txBody>
                    <a:bodyPr/>
                    <a:lstStyle/>
                    <a:p>
                      <a:pPr indent="0" lvl="0" marL="0" rtl="0" algn="l">
                        <a:spcBef>
                          <a:spcPts val="0"/>
                        </a:spcBef>
                        <a:spcAft>
                          <a:spcPts val="0"/>
                        </a:spcAft>
                        <a:buNone/>
                      </a:pPr>
                      <a:r>
                        <a:rPr b="1" lang="en-US"/>
                        <a:t>Level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c>
                  <a:txBody>
                    <a:bodyPr/>
                    <a:lstStyle/>
                    <a:p>
                      <a:pPr indent="0" lvl="0" marL="0" rtl="0" algn="l">
                        <a:spcBef>
                          <a:spcPts val="0"/>
                        </a:spcBef>
                        <a:spcAft>
                          <a:spcPts val="0"/>
                        </a:spcAft>
                        <a:buNone/>
                      </a:pPr>
                      <a:r>
                        <a:rPr b="1" lang="en-US"/>
                        <a:t>Description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r>
              <a:tr h="4562050">
                <a:tc>
                  <a:txBody>
                    <a:bodyPr/>
                    <a:lstStyle/>
                    <a:p>
                      <a:pPr indent="0" lvl="0" marL="0" rtl="0" algn="l">
                        <a:spcBef>
                          <a:spcPts val="0"/>
                        </a:spcBef>
                        <a:spcAft>
                          <a:spcPts val="0"/>
                        </a:spcAft>
                        <a:buNone/>
                      </a:pPr>
                      <a:r>
                        <a:rPr lang="en-US"/>
                        <a:t>4: </a:t>
                      </a:r>
                      <a:r>
                        <a:rPr lang="en-US"/>
                        <a:t>Guide</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Understanding Customers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Advise</a:t>
                      </a:r>
                      <a:r>
                        <a:rPr lang="en-US" sz="1200">
                          <a:solidFill>
                            <a:schemeClr val="dk1"/>
                          </a:solidFill>
                        </a:rPr>
                        <a:t> the business on market segmentation.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Guide</a:t>
                      </a:r>
                      <a:r>
                        <a:rPr lang="en-US" sz="1200">
                          <a:solidFill>
                            <a:schemeClr val="dk1"/>
                          </a:solidFill>
                        </a:rPr>
                        <a:t> the business to identify market opportunities.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Assess</a:t>
                      </a:r>
                      <a:r>
                        <a:rPr lang="en-US" sz="1200">
                          <a:solidFill>
                            <a:schemeClr val="dk1"/>
                          </a:solidFill>
                        </a:rPr>
                        <a:t> at least two different approaches for validating assumptions and guide the client in the appropriate use of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Purpose &amp; Strategy</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product kickoffs in almost any situation engaging multiple customers, stakeholders, leadership, and team members.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Advise</a:t>
                      </a:r>
                      <a:r>
                        <a:rPr lang="en-US" sz="1200">
                          <a:solidFill>
                            <a:schemeClr val="dk1"/>
                          </a:solidFill>
                        </a:rPr>
                        <a:t> an organization on developing a business vision and strategy.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Guide</a:t>
                      </a:r>
                      <a:r>
                        <a:rPr lang="en-US" sz="1200">
                          <a:solidFill>
                            <a:schemeClr val="dk1"/>
                          </a:solidFill>
                        </a:rPr>
                        <a:t> the business to decide which initiatives to invest in, to create a shared understanding of value creation across the organization.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Managing the Backlog</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Advise</a:t>
                      </a:r>
                      <a:r>
                        <a:rPr lang="en-US" sz="1200">
                          <a:solidFill>
                            <a:schemeClr val="dk1"/>
                          </a:solidFill>
                        </a:rPr>
                        <a:t> the organization on how to prioritize demand across the business.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an initiative from concept through to value recognition.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Change</a:t>
                      </a:r>
                      <a:r>
                        <a:rPr lang="en-US" sz="1200">
                          <a:solidFill>
                            <a:schemeClr val="dk1"/>
                          </a:solidFill>
                        </a:rPr>
                        <a:t> the focus on initial success to be outcome-focused (economic, social, and environmental value).</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chemeClr val="dk1"/>
                          </a:solidFill>
                        </a:rPr>
                        <a:t>Supporting Business Stakeholders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Respect</a:t>
                      </a:r>
                      <a:r>
                        <a:rPr lang="en-US" sz="1200">
                          <a:solidFill>
                            <a:schemeClr val="dk1"/>
                          </a:solidFill>
                        </a:rPr>
                        <a:t> any previous coaching done with business stakeholders and use this to continually improve how to serve others.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Guide</a:t>
                      </a:r>
                      <a:r>
                        <a:rPr lang="en-US" sz="1200">
                          <a:solidFill>
                            <a:schemeClr val="dk1"/>
                          </a:solidFill>
                        </a:rPr>
                        <a:t> a product community in their growth.</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Teach</a:t>
                      </a:r>
                      <a:r>
                        <a:rPr lang="en-US" sz="1200">
                          <a:solidFill>
                            <a:schemeClr val="dk1"/>
                          </a:solidFill>
                        </a:rPr>
                        <a:t> business stakeholders Agile and Lean concepts so they can bring the right products to the market at the right time.</a:t>
                      </a:r>
                      <a:endParaRPr b="1" sz="1200">
                        <a:solidFill>
                          <a:schemeClr val="dk1"/>
                        </a:solidFill>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Serving the business - Catalyst</a:t>
            </a:r>
            <a:endParaRPr b="0" i="0" sz="4000" u="none" cap="none" strike="noStrike">
              <a:solidFill>
                <a:srgbClr val="F0BD47"/>
              </a:solidFill>
              <a:latin typeface="Bebas Neue"/>
              <a:ea typeface="Bebas Neue"/>
              <a:cs typeface="Bebas Neue"/>
              <a:sym typeface="Bebas Neue"/>
            </a:endParaRPr>
          </a:p>
        </p:txBody>
      </p:sp>
      <p:graphicFrame>
        <p:nvGraphicFramePr>
          <p:cNvPr id="135" name="Google Shape;135;p15"/>
          <p:cNvGraphicFramePr/>
          <p:nvPr/>
        </p:nvGraphicFramePr>
        <p:xfrm>
          <a:off x="571500" y="1464364"/>
          <a:ext cx="3000000" cy="3000000"/>
        </p:xfrm>
        <a:graphic>
          <a:graphicData uri="http://schemas.openxmlformats.org/drawingml/2006/table">
            <a:tbl>
              <a:tblPr>
                <a:noFill/>
                <a:tableStyleId>{1D20701F-BBFF-4592-9EF4-BA30970FA3E7}</a:tableStyleId>
              </a:tblPr>
              <a:tblGrid>
                <a:gridCol w="1083050"/>
                <a:gridCol w="8802300"/>
              </a:tblGrid>
              <a:tr h="348025">
                <a:tc>
                  <a:txBody>
                    <a:bodyPr/>
                    <a:lstStyle/>
                    <a:p>
                      <a:pPr indent="0" lvl="0" marL="0" rtl="0" algn="l">
                        <a:spcBef>
                          <a:spcPts val="0"/>
                        </a:spcBef>
                        <a:spcAft>
                          <a:spcPts val="0"/>
                        </a:spcAft>
                        <a:buNone/>
                      </a:pPr>
                      <a:r>
                        <a:rPr b="1" lang="en-US"/>
                        <a:t>Level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c>
                  <a:txBody>
                    <a:bodyPr/>
                    <a:lstStyle/>
                    <a:p>
                      <a:pPr indent="0" lvl="0" marL="0" rtl="0" algn="l">
                        <a:spcBef>
                          <a:spcPts val="0"/>
                        </a:spcBef>
                        <a:spcAft>
                          <a:spcPts val="0"/>
                        </a:spcAft>
                        <a:buNone/>
                      </a:pPr>
                      <a:r>
                        <a:rPr b="1" lang="en-US"/>
                        <a:t>Description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r>
              <a:tr h="2858400">
                <a:tc>
                  <a:txBody>
                    <a:bodyPr/>
                    <a:lstStyle/>
                    <a:p>
                      <a:pPr indent="0" lvl="0" marL="0" rtl="0" algn="l">
                        <a:spcBef>
                          <a:spcPts val="0"/>
                        </a:spcBef>
                        <a:spcAft>
                          <a:spcPts val="0"/>
                        </a:spcAft>
                        <a:buNone/>
                      </a:pPr>
                      <a:r>
                        <a:rPr lang="en-US"/>
                        <a:t>5:</a:t>
                      </a:r>
                      <a:r>
                        <a:rPr lang="en-US"/>
                        <a:t> Catalyst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304800" lvl="0" marL="457200" rtl="0" algn="l">
                        <a:lnSpc>
                          <a:spcPct val="115000"/>
                        </a:lnSpc>
                        <a:spcBef>
                          <a:spcPts val="0"/>
                        </a:spcBef>
                        <a:spcAft>
                          <a:spcPts val="0"/>
                        </a:spcAft>
                        <a:buClr>
                          <a:schemeClr val="dk1"/>
                        </a:buClr>
                        <a:buSzPts val="1200"/>
                        <a:buChar char="●"/>
                      </a:pPr>
                      <a:r>
                        <a:rPr lang="en-US" sz="1200">
                          <a:solidFill>
                            <a:schemeClr val="dk1"/>
                          </a:solidFill>
                        </a:rPr>
                        <a:t>Seen as a Leader in the community on topics such as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rPr>
                        <a:t>Understanding Customers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rPr>
                        <a:t>Purpose &amp; Strategy</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rPr>
                        <a:t>Managing the Backlog</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rPr>
                        <a:t>Coaching Business Stakeholders</a:t>
                      </a: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Speaks at conferences and other community events on product and business-related topics.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Contributes new thinking to the community relating to product and business matters.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Inspiring others on the need for organizations to exist beyond traditional economic value.</a:t>
                      </a:r>
                      <a:endParaRPr b="1" sz="1200">
                        <a:solidFill>
                          <a:schemeClr val="dk1"/>
                        </a:solidFill>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36" name="Google Shape;136;p15"/>
          <p:cNvPicPr preferRelativeResize="0"/>
          <p:nvPr/>
        </p:nvPicPr>
        <p:blipFill>
          <a:blip r:embed="rId3">
            <a:alphaModFix/>
          </a:blip>
          <a:stretch>
            <a:fillRect/>
          </a:stretch>
        </p:blipFill>
        <p:spPr>
          <a:xfrm>
            <a:off x="2686263" y="5630000"/>
            <a:ext cx="6614574" cy="1081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nvSpPr>
        <p:spPr>
          <a:xfrm>
            <a:off x="2912125" y="2816823"/>
            <a:ext cx="6367748" cy="917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Resource Library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100"/>
              </a:spcAft>
              <a:buClr>
                <a:srgbClr val="000000"/>
              </a:buClr>
              <a:buSzPts val="2400"/>
              <a:buFont typeface="Arial"/>
              <a:buNone/>
            </a:pPr>
            <a:r>
              <a:rPr b="0" i="0" lang="en-US" sz="2400" u="sng" cap="none" strike="noStrike">
                <a:solidFill>
                  <a:schemeClr val="lt1"/>
                </a:solidFill>
                <a:latin typeface="Arial"/>
                <a:ea typeface="Arial"/>
                <a:cs typeface="Arial"/>
                <a:sym typeface="Arial"/>
                <a:hlinkClick r:id="rId3">
                  <a:extLst>
                    <a:ext uri="{A12FA001-AC4F-418D-AE19-62706E023703}">
                      <ahyp:hlinkClr val="tx"/>
                    </a:ext>
                  </a:extLst>
                </a:hlinkClick>
              </a:rPr>
              <a:t>https://resources.scrumalliance.org</a:t>
            </a:r>
            <a:endParaRPr b="0" i="0" sz="2400" u="none" cap="none" strike="noStrike">
              <a:solidFill>
                <a:schemeClr val="lt1"/>
              </a:solidFill>
              <a:latin typeface="Arial"/>
              <a:ea typeface="Arial"/>
              <a:cs typeface="Arial"/>
              <a:sym typeface="Arial"/>
            </a:endParaRPr>
          </a:p>
        </p:txBody>
      </p:sp>
      <p:sp>
        <p:nvSpPr>
          <p:cNvPr id="142" name="Google Shape;142;p16"/>
          <p:cNvSpPr txBox="1"/>
          <p:nvPr/>
        </p:nvSpPr>
        <p:spPr>
          <a:xfrm>
            <a:off x="3521344" y="4003310"/>
            <a:ext cx="5149311" cy="917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0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Find A Course Today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000000"/>
              </a:buClr>
              <a:buSzPts val="2400"/>
              <a:buFont typeface="Arial"/>
              <a:buNone/>
            </a:pPr>
            <a:r>
              <a:rPr b="0" i="0" lang="en-US" sz="2400" u="sng" cap="none" strike="noStrike">
                <a:solidFill>
                  <a:schemeClr val="lt1"/>
                </a:solidFill>
                <a:latin typeface="Arial"/>
                <a:ea typeface="Arial"/>
                <a:cs typeface="Arial"/>
                <a:sym typeface="Arial"/>
                <a:hlinkClick r:id="rId4">
                  <a:extLst>
                    <a:ext uri="{A12FA001-AC4F-418D-AE19-62706E023703}">
                      <ahyp:hlinkClr val="tx"/>
                    </a:ext>
                  </a:extLst>
                </a:hlinkClick>
              </a:rPr>
              <a:t>https://www.scrumalliance.org/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100"/>
              </a:spcAft>
              <a:buClr>
                <a:srgbClr val="000000"/>
              </a:buClr>
              <a:buSzPts val="2400"/>
              <a:buFont typeface="Arial"/>
              <a:buNone/>
            </a:pPr>
            <a:r>
              <a:rPr b="0" i="0" lang="en-US" sz="2400" u="sng" cap="none" strike="noStrike">
                <a:solidFill>
                  <a:schemeClr val="lt1"/>
                </a:solidFill>
                <a:latin typeface="Arial"/>
                <a:ea typeface="Arial"/>
                <a:cs typeface="Arial"/>
                <a:sym typeface="Arial"/>
                <a:hlinkClick r:id="rId5">
                  <a:extLst>
                    <a:ext uri="{A12FA001-AC4F-418D-AE19-62706E023703}">
                      <ahyp:hlinkClr val="tx"/>
                    </a:ext>
                  </a:extLst>
                </a:hlinkClick>
              </a:rPr>
              <a:t>courses-events/search</a:t>
            </a:r>
            <a:endParaRPr b="0" i="0" sz="2400" u="none" cap="none" strike="noStrike">
              <a:solidFill>
                <a:schemeClr val="lt1"/>
              </a:solidFill>
              <a:latin typeface="Arial"/>
              <a:ea typeface="Arial"/>
              <a:cs typeface="Arial"/>
              <a:sym typeface="Arial"/>
            </a:endParaRPr>
          </a:p>
        </p:txBody>
      </p:sp>
      <p:sp>
        <p:nvSpPr>
          <p:cNvPr id="143" name="Google Shape;143;p16"/>
          <p:cNvSpPr txBox="1"/>
          <p:nvPr/>
        </p:nvSpPr>
        <p:spPr>
          <a:xfrm>
            <a:off x="2478900" y="2663200"/>
            <a:ext cx="7234200" cy="2000400"/>
          </a:xfrm>
          <a:prstGeom prst="rect">
            <a:avLst/>
          </a:prstGeom>
          <a:noFill/>
          <a:ln>
            <a:noFill/>
          </a:ln>
        </p:spPr>
        <p:txBody>
          <a:bodyPr anchorCtr="0" anchor="ctr" bIns="45700" lIns="91425" spcFirstLastPara="1" rIns="91425" wrap="square" tIns="45700">
            <a:noAutofit/>
          </a:bodyPr>
          <a:lstStyle/>
          <a:p>
            <a:pPr indent="0" lvl="0" marL="114300" marR="0" rtl="0" algn="ctr">
              <a:lnSpc>
                <a:spcPct val="100000"/>
              </a:lnSpc>
              <a:spcBef>
                <a:spcPts val="0"/>
              </a:spcBef>
              <a:spcAft>
                <a:spcPts val="0"/>
              </a:spcAft>
              <a:buClr>
                <a:srgbClr val="000000"/>
              </a:buClr>
              <a:buSzPts val="2600"/>
              <a:buFont typeface="Arial"/>
              <a:buNone/>
            </a:pPr>
            <a:r>
              <a:rPr b="0" i="0" lang="en-US" sz="2600" u="none" cap="none" strike="noStrike">
                <a:solidFill>
                  <a:srgbClr val="2D485A"/>
                </a:solidFill>
                <a:latin typeface="Arial"/>
                <a:ea typeface="Arial"/>
                <a:cs typeface="Arial"/>
                <a:sym typeface="Arial"/>
              </a:rPr>
              <a:t>Let the Journey Begin! </a:t>
            </a:r>
            <a:endParaRPr b="0" i="0" sz="2600" u="none" cap="none" strike="noStrike">
              <a:solidFill>
                <a:srgbClr val="2D485A"/>
              </a:solidFill>
              <a:latin typeface="Arial"/>
              <a:ea typeface="Arial"/>
              <a:cs typeface="Arial"/>
              <a:sym typeface="Arial"/>
            </a:endParaRPr>
          </a:p>
          <a:p>
            <a:pPr indent="0" lvl="0" marL="11430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2D485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grpSp>
        <p:nvGrpSpPr>
          <p:cNvPr id="28" name="Google Shape;28;p6"/>
          <p:cNvGrpSpPr/>
          <p:nvPr/>
        </p:nvGrpSpPr>
        <p:grpSpPr>
          <a:xfrm>
            <a:off x="0" y="-1"/>
            <a:ext cx="8504757" cy="6857904"/>
            <a:chOff x="0" y="106100"/>
            <a:chExt cx="8330647" cy="6751900"/>
          </a:xfrm>
        </p:grpSpPr>
        <p:pic>
          <p:nvPicPr>
            <p:cNvPr id="29" name="Google Shape;29;p6"/>
            <p:cNvPicPr preferRelativeResize="0"/>
            <p:nvPr/>
          </p:nvPicPr>
          <p:blipFill rotWithShape="1">
            <a:blip r:embed="rId3">
              <a:alphaModFix/>
            </a:blip>
            <a:srcRect b="0" l="0" r="1429" t="1623"/>
            <a:stretch/>
          </p:blipFill>
          <p:spPr>
            <a:xfrm>
              <a:off x="0" y="106100"/>
              <a:ext cx="8330647" cy="6751900"/>
            </a:xfrm>
            <a:prstGeom prst="rect">
              <a:avLst/>
            </a:prstGeom>
            <a:noFill/>
            <a:ln>
              <a:noFill/>
            </a:ln>
          </p:spPr>
        </p:pic>
        <p:sp>
          <p:nvSpPr>
            <p:cNvPr id="30" name="Google Shape;30;p6"/>
            <p:cNvSpPr/>
            <p:nvPr/>
          </p:nvSpPr>
          <p:spPr>
            <a:xfrm>
              <a:off x="4667050" y="3677400"/>
              <a:ext cx="606600" cy="22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Beginner</a:t>
              </a:r>
              <a:endParaRPr sz="700"/>
            </a:p>
          </p:txBody>
        </p:sp>
        <p:sp>
          <p:nvSpPr>
            <p:cNvPr id="31" name="Google Shape;31;p6"/>
            <p:cNvSpPr/>
            <p:nvPr/>
          </p:nvSpPr>
          <p:spPr>
            <a:xfrm>
              <a:off x="4590850" y="4234450"/>
              <a:ext cx="6810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Advanced </a:t>
              </a:r>
              <a:r>
                <a:rPr lang="en-US" sz="700"/>
                <a:t>Beginner</a:t>
              </a:r>
              <a:endParaRPr sz="700"/>
            </a:p>
          </p:txBody>
        </p:sp>
        <p:sp>
          <p:nvSpPr>
            <p:cNvPr id="32" name="Google Shape;32;p6"/>
            <p:cNvSpPr/>
            <p:nvPr/>
          </p:nvSpPr>
          <p:spPr>
            <a:xfrm>
              <a:off x="4629850" y="4882100"/>
              <a:ext cx="6810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Practitioner</a:t>
              </a:r>
              <a:endParaRPr sz="700"/>
            </a:p>
          </p:txBody>
        </p:sp>
        <p:sp>
          <p:nvSpPr>
            <p:cNvPr id="33" name="Google Shape;33;p6"/>
            <p:cNvSpPr/>
            <p:nvPr/>
          </p:nvSpPr>
          <p:spPr>
            <a:xfrm>
              <a:off x="4710400" y="5529750"/>
              <a:ext cx="5199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Guide</a:t>
              </a:r>
              <a:endParaRPr sz="700"/>
            </a:p>
          </p:txBody>
        </p:sp>
        <p:sp>
          <p:nvSpPr>
            <p:cNvPr id="34" name="Google Shape;34;p6"/>
            <p:cNvSpPr/>
            <p:nvPr/>
          </p:nvSpPr>
          <p:spPr>
            <a:xfrm>
              <a:off x="4634200" y="6127800"/>
              <a:ext cx="6066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Catalyst</a:t>
              </a:r>
              <a:endParaRPr sz="700"/>
            </a:p>
          </p:txBody>
        </p:sp>
        <p:sp>
          <p:nvSpPr>
            <p:cNvPr id="35" name="Google Shape;35;p6"/>
            <p:cNvSpPr/>
            <p:nvPr/>
          </p:nvSpPr>
          <p:spPr>
            <a:xfrm>
              <a:off x="548675" y="2047050"/>
              <a:ext cx="606600" cy="22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Beginner</a:t>
              </a:r>
              <a:endParaRPr sz="700"/>
            </a:p>
          </p:txBody>
        </p:sp>
        <p:sp>
          <p:nvSpPr>
            <p:cNvPr id="36" name="Google Shape;36;p6"/>
            <p:cNvSpPr/>
            <p:nvPr/>
          </p:nvSpPr>
          <p:spPr>
            <a:xfrm>
              <a:off x="511475" y="2665975"/>
              <a:ext cx="6810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Advanced Beginner</a:t>
              </a:r>
              <a:endParaRPr sz="700"/>
            </a:p>
          </p:txBody>
        </p:sp>
        <p:sp>
          <p:nvSpPr>
            <p:cNvPr id="37" name="Google Shape;37;p6"/>
            <p:cNvSpPr/>
            <p:nvPr/>
          </p:nvSpPr>
          <p:spPr>
            <a:xfrm>
              <a:off x="511475" y="3282688"/>
              <a:ext cx="6810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Practitioner</a:t>
              </a:r>
              <a:endParaRPr sz="700"/>
            </a:p>
          </p:txBody>
        </p:sp>
        <p:sp>
          <p:nvSpPr>
            <p:cNvPr id="38" name="Google Shape;38;p6"/>
            <p:cNvSpPr/>
            <p:nvPr/>
          </p:nvSpPr>
          <p:spPr>
            <a:xfrm>
              <a:off x="592025" y="3899400"/>
              <a:ext cx="5199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Guide</a:t>
              </a:r>
              <a:endParaRPr sz="700"/>
            </a:p>
          </p:txBody>
        </p:sp>
        <p:sp>
          <p:nvSpPr>
            <p:cNvPr id="39" name="Google Shape;39;p6"/>
            <p:cNvSpPr/>
            <p:nvPr/>
          </p:nvSpPr>
          <p:spPr>
            <a:xfrm>
              <a:off x="548675" y="4516100"/>
              <a:ext cx="606600" cy="313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t>Catalyst</a:t>
              </a:r>
              <a:endParaRPr sz="700"/>
            </a:p>
          </p:txBody>
        </p:sp>
      </p:grpSp>
      <p:sp>
        <p:nvSpPr>
          <p:cNvPr id="40" name="Google Shape;40;p6"/>
          <p:cNvSpPr/>
          <p:nvPr/>
        </p:nvSpPr>
        <p:spPr>
          <a:xfrm>
            <a:off x="2933975" y="322675"/>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Org Design</a:t>
            </a:r>
            <a:endParaRPr sz="1000"/>
          </a:p>
        </p:txBody>
      </p:sp>
      <p:sp>
        <p:nvSpPr>
          <p:cNvPr id="41" name="Google Shape;41;p6"/>
          <p:cNvSpPr/>
          <p:nvPr/>
        </p:nvSpPr>
        <p:spPr>
          <a:xfrm>
            <a:off x="1885625" y="1601550"/>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Org Change</a:t>
            </a:r>
            <a:endParaRPr sz="1000"/>
          </a:p>
        </p:txBody>
      </p:sp>
      <p:sp>
        <p:nvSpPr>
          <p:cNvPr id="42" name="Google Shape;42;p6"/>
          <p:cNvSpPr/>
          <p:nvPr/>
        </p:nvSpPr>
        <p:spPr>
          <a:xfrm>
            <a:off x="1629500" y="2298625"/>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Visionary</a:t>
            </a:r>
            <a:endParaRPr sz="900"/>
          </a:p>
        </p:txBody>
      </p:sp>
      <p:sp>
        <p:nvSpPr>
          <p:cNvPr id="43" name="Google Shape;43;p6"/>
          <p:cNvSpPr/>
          <p:nvPr/>
        </p:nvSpPr>
        <p:spPr>
          <a:xfrm>
            <a:off x="1629500" y="36684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Role Model</a:t>
            </a:r>
            <a:endParaRPr sz="1000"/>
          </a:p>
        </p:txBody>
      </p:sp>
      <p:sp>
        <p:nvSpPr>
          <p:cNvPr id="44" name="Google Shape;44;p6"/>
          <p:cNvSpPr/>
          <p:nvPr/>
        </p:nvSpPr>
        <p:spPr>
          <a:xfrm>
            <a:off x="1629500" y="4138850"/>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Partnering</a:t>
            </a:r>
            <a:endParaRPr sz="800"/>
          </a:p>
        </p:txBody>
      </p:sp>
      <p:sp>
        <p:nvSpPr>
          <p:cNvPr id="45" name="Google Shape;45;p6"/>
          <p:cNvSpPr/>
          <p:nvPr/>
        </p:nvSpPr>
        <p:spPr>
          <a:xfrm>
            <a:off x="482100" y="5149650"/>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Self</a:t>
            </a:r>
            <a:endParaRPr sz="900"/>
          </a:p>
          <a:p>
            <a:pPr indent="0" lvl="0" marL="0" rtl="0" algn="ctr">
              <a:spcBef>
                <a:spcPts val="0"/>
              </a:spcBef>
              <a:spcAft>
                <a:spcPts val="0"/>
              </a:spcAft>
              <a:buNone/>
            </a:pPr>
            <a:r>
              <a:rPr lang="en-US" sz="900"/>
              <a:t>Mastery</a:t>
            </a:r>
            <a:endParaRPr sz="900"/>
          </a:p>
        </p:txBody>
      </p:sp>
      <p:sp>
        <p:nvSpPr>
          <p:cNvPr id="46" name="Google Shape;46;p6"/>
          <p:cNvSpPr/>
          <p:nvPr/>
        </p:nvSpPr>
        <p:spPr>
          <a:xfrm>
            <a:off x="1781900" y="4885450"/>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Managing an </a:t>
            </a:r>
            <a:r>
              <a:rPr lang="en-US" sz="600"/>
              <a:t>Engagement</a:t>
            </a:r>
            <a:endParaRPr sz="600"/>
          </a:p>
        </p:txBody>
      </p:sp>
      <p:sp>
        <p:nvSpPr>
          <p:cNvPr id="47" name="Google Shape;47;p6"/>
          <p:cNvSpPr/>
          <p:nvPr/>
        </p:nvSpPr>
        <p:spPr>
          <a:xfrm>
            <a:off x="3069325" y="6049075"/>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Giving Advice</a:t>
            </a:r>
            <a:endParaRPr sz="800"/>
          </a:p>
        </p:txBody>
      </p:sp>
      <p:sp>
        <p:nvSpPr>
          <p:cNvPr id="48" name="Google Shape;48;p6"/>
          <p:cNvSpPr/>
          <p:nvPr/>
        </p:nvSpPr>
        <p:spPr>
          <a:xfrm>
            <a:off x="3895375" y="59995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Mentoring</a:t>
            </a:r>
            <a:endParaRPr sz="800"/>
          </a:p>
        </p:txBody>
      </p:sp>
      <p:sp>
        <p:nvSpPr>
          <p:cNvPr id="49" name="Google Shape;49;p6"/>
          <p:cNvSpPr/>
          <p:nvPr/>
        </p:nvSpPr>
        <p:spPr>
          <a:xfrm>
            <a:off x="5446600" y="59995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Teaching</a:t>
            </a:r>
            <a:endParaRPr sz="800"/>
          </a:p>
        </p:txBody>
      </p:sp>
      <p:sp>
        <p:nvSpPr>
          <p:cNvPr id="50" name="Google Shape;50;p6"/>
          <p:cNvSpPr/>
          <p:nvPr/>
        </p:nvSpPr>
        <p:spPr>
          <a:xfrm>
            <a:off x="6428400" y="58881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Guiding the Process</a:t>
            </a:r>
            <a:endParaRPr sz="800"/>
          </a:p>
        </p:txBody>
      </p:sp>
      <p:sp>
        <p:nvSpPr>
          <p:cNvPr id="51" name="Google Shape;51;p6"/>
          <p:cNvSpPr/>
          <p:nvPr/>
        </p:nvSpPr>
        <p:spPr>
          <a:xfrm>
            <a:off x="7558750" y="47554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Create the Right Env.</a:t>
            </a:r>
            <a:endParaRPr sz="800"/>
          </a:p>
        </p:txBody>
      </p:sp>
      <p:sp>
        <p:nvSpPr>
          <p:cNvPr id="52" name="Google Shape;52;p6"/>
          <p:cNvSpPr/>
          <p:nvPr/>
        </p:nvSpPr>
        <p:spPr>
          <a:xfrm>
            <a:off x="7958725" y="41388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Coaching Attitude</a:t>
            </a:r>
            <a:endParaRPr sz="800"/>
          </a:p>
        </p:txBody>
      </p:sp>
      <p:sp>
        <p:nvSpPr>
          <p:cNvPr id="53" name="Google Shape;53;p6"/>
          <p:cNvSpPr/>
          <p:nvPr/>
        </p:nvSpPr>
        <p:spPr>
          <a:xfrm>
            <a:off x="8148275" y="36684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Coaching Skills</a:t>
            </a:r>
            <a:endParaRPr sz="800"/>
          </a:p>
        </p:txBody>
      </p:sp>
      <p:sp>
        <p:nvSpPr>
          <p:cNvPr id="54" name="Google Shape;54;p6"/>
          <p:cNvSpPr/>
          <p:nvPr/>
        </p:nvSpPr>
        <p:spPr>
          <a:xfrm>
            <a:off x="7958725" y="2384863"/>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Coaching Systems</a:t>
            </a:r>
            <a:endParaRPr sz="800"/>
          </a:p>
        </p:txBody>
      </p:sp>
      <p:sp>
        <p:nvSpPr>
          <p:cNvPr id="55" name="Google Shape;55;p6"/>
          <p:cNvSpPr/>
          <p:nvPr/>
        </p:nvSpPr>
        <p:spPr>
          <a:xfrm>
            <a:off x="7558750" y="1522163"/>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Serving the Team</a:t>
            </a:r>
            <a:endParaRPr sz="800"/>
          </a:p>
        </p:txBody>
      </p:sp>
      <p:sp>
        <p:nvSpPr>
          <p:cNvPr id="56" name="Google Shape;56;p6"/>
          <p:cNvSpPr/>
          <p:nvPr/>
        </p:nvSpPr>
        <p:spPr>
          <a:xfrm>
            <a:off x="6522750" y="384538"/>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Serving the Business</a:t>
            </a:r>
            <a:endParaRPr sz="800"/>
          </a:p>
        </p:txBody>
      </p:sp>
      <p:sp>
        <p:nvSpPr>
          <p:cNvPr id="57" name="Google Shape;57;p6"/>
          <p:cNvSpPr/>
          <p:nvPr/>
        </p:nvSpPr>
        <p:spPr>
          <a:xfrm>
            <a:off x="5739000" y="140813"/>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Agile </a:t>
            </a:r>
            <a:r>
              <a:rPr lang="en-US" sz="600"/>
              <a:t>Frameworks</a:t>
            </a:r>
            <a:endParaRPr sz="600"/>
          </a:p>
        </p:txBody>
      </p:sp>
      <p:sp>
        <p:nvSpPr>
          <p:cNvPr id="58" name="Google Shape;58;p6"/>
          <p:cNvSpPr/>
          <p:nvPr/>
        </p:nvSpPr>
        <p:spPr>
          <a:xfrm>
            <a:off x="3725075" y="58013"/>
            <a:ext cx="714000" cy="470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Agile/ Lean</a:t>
            </a:r>
            <a:endParaRPr sz="800"/>
          </a:p>
          <a:p>
            <a:pPr indent="0" lvl="0" marL="0" rtl="0" algn="ctr">
              <a:spcBef>
                <a:spcPts val="0"/>
              </a:spcBef>
              <a:spcAft>
                <a:spcPts val="0"/>
              </a:spcAft>
              <a:buNone/>
            </a:pPr>
            <a:r>
              <a:rPr lang="en-US" sz="800"/>
              <a:t>Principles </a:t>
            </a:r>
            <a:endParaRPr sz="600"/>
          </a:p>
        </p:txBody>
      </p:sp>
      <p:sp>
        <p:nvSpPr>
          <p:cNvPr id="59" name="Google Shape;59;p6"/>
          <p:cNvSpPr txBox="1"/>
          <p:nvPr/>
        </p:nvSpPr>
        <p:spPr>
          <a:xfrm>
            <a:off x="8773725" y="1522175"/>
            <a:ext cx="3308400" cy="3447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US"/>
              <a:t>Copy this Google Slide Deck to your GDrive account or download as a PowerPoint deck. </a:t>
            </a:r>
            <a:endParaRPr/>
          </a:p>
          <a:p>
            <a:pPr indent="-317500" lvl="0" marL="457200" rtl="0" algn="l">
              <a:spcBef>
                <a:spcPts val="0"/>
              </a:spcBef>
              <a:spcAft>
                <a:spcPts val="0"/>
              </a:spcAft>
              <a:buSzPts val="1400"/>
              <a:buAutoNum type="arabicPeriod"/>
            </a:pPr>
            <a:r>
              <a:rPr lang="en-US"/>
              <a:t>Review the definition for Self-Mastery and the eight competency areas on slide 3. </a:t>
            </a:r>
            <a:endParaRPr/>
          </a:p>
          <a:p>
            <a:pPr indent="-317500" lvl="0" marL="457200" rtl="0" algn="l">
              <a:spcBef>
                <a:spcPts val="0"/>
              </a:spcBef>
              <a:spcAft>
                <a:spcPts val="0"/>
              </a:spcAft>
              <a:buSzPts val="1400"/>
              <a:buAutoNum type="arabicPeriod"/>
            </a:pPr>
            <a:r>
              <a:rPr lang="en-US"/>
              <a:t>Using the Dreyfus scale on slide 4, assess your skills in the skill areas for each of the competencies. </a:t>
            </a:r>
            <a:endParaRPr/>
          </a:p>
          <a:p>
            <a:pPr indent="-330200" lvl="0" marL="457200" rtl="0" algn="l">
              <a:lnSpc>
                <a:spcPct val="100000"/>
              </a:lnSpc>
              <a:spcBef>
                <a:spcPts val="0"/>
              </a:spcBef>
              <a:spcAft>
                <a:spcPts val="0"/>
              </a:spcAft>
              <a:buSzPts val="1600"/>
              <a:buAutoNum type="arabicPeriod"/>
            </a:pPr>
            <a:r>
              <a:rPr lang="en-US">
                <a:solidFill>
                  <a:schemeClr val="dk1"/>
                </a:solidFill>
              </a:rPr>
              <a:t>Further refine the assessment of your skills in the specific sub-competency of Serving &gt; Serving the Business on slides 5-11. </a:t>
            </a:r>
            <a:endParaRPr sz="1600"/>
          </a:p>
        </p:txBody>
      </p:sp>
      <p:sp>
        <p:nvSpPr>
          <p:cNvPr id="60" name="Google Shape;60;p6"/>
          <p:cNvSpPr txBox="1"/>
          <p:nvPr/>
        </p:nvSpPr>
        <p:spPr>
          <a:xfrm>
            <a:off x="8504749" y="204250"/>
            <a:ext cx="36873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Instructions</a:t>
            </a:r>
            <a:endParaRPr b="0" i="0" sz="4000" u="none" cap="none" strike="noStrike">
              <a:solidFill>
                <a:srgbClr val="F0BD47"/>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nvSpPr>
        <p:spPr>
          <a:xfrm>
            <a:off x="958706" y="356400"/>
            <a:ext cx="10555305"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0BD47"/>
                </a:solidFill>
                <a:latin typeface="Bebas Neue"/>
                <a:ea typeface="Bebas Neue"/>
                <a:cs typeface="Bebas Neue"/>
                <a:sym typeface="Bebas Neue"/>
              </a:rPr>
              <a:t>The Competencies</a:t>
            </a:r>
            <a:endParaRPr b="0" i="0" sz="4000" u="none" cap="none" strike="noStrike">
              <a:solidFill>
                <a:srgbClr val="F0BD47"/>
              </a:solidFill>
              <a:latin typeface="Bebas Neue"/>
              <a:ea typeface="Bebas Neue"/>
              <a:cs typeface="Bebas Neue"/>
              <a:sym typeface="Bebas Neue"/>
            </a:endParaRPr>
          </a:p>
        </p:txBody>
      </p:sp>
      <p:sp>
        <p:nvSpPr>
          <p:cNvPr id="67" name="Google Shape;67;p7"/>
          <p:cNvSpPr txBox="1"/>
          <p:nvPr/>
        </p:nvSpPr>
        <p:spPr>
          <a:xfrm>
            <a:off x="40795" y="1326414"/>
            <a:ext cx="3517900"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Agile/Lean Practitioner: </a:t>
            </a:r>
            <a:r>
              <a:rPr b="0" i="0" lang="en-US" sz="1200" u="none" cap="none" strike="noStrike">
                <a:solidFill>
                  <a:srgbClr val="000000"/>
                </a:solidFill>
                <a:latin typeface="Arial"/>
                <a:ea typeface="Arial"/>
                <a:cs typeface="Arial"/>
                <a:sym typeface="Arial"/>
              </a:rPr>
              <a:t>has a deep and tacit understanding of the principles behind Agile and Lean and has experience in working with frameworks and practices of Agile and Lean.</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Transforming: </a:t>
            </a:r>
            <a:r>
              <a:rPr b="0" i="0" lang="en-US" sz="1200" u="none" cap="none" strike="noStrike">
                <a:solidFill>
                  <a:srgbClr val="000000"/>
                </a:solidFill>
                <a:latin typeface="Arial"/>
                <a:ea typeface="Arial"/>
                <a:cs typeface="Arial"/>
                <a:sym typeface="Arial"/>
              </a:rPr>
              <a:t>is guiding sustainable change that will allow the individual teams and the organization to be more effective and learn how to change for themselves through leading, facilitation, coaching, facilitating learning, and advising.</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Leading</a:t>
            </a:r>
            <a:r>
              <a:rPr b="0" i="0" lang="en-US" sz="1200" u="none" cap="none" strike="noStrike">
                <a:solidFill>
                  <a:srgbClr val="000000"/>
                </a:solidFill>
                <a:latin typeface="Arial"/>
                <a:ea typeface="Arial"/>
                <a:cs typeface="Arial"/>
                <a:sym typeface="Arial"/>
              </a:rPr>
              <a:t>: is about being the change you want to see to make the world a better place. As a leader, you are capable of catalyzing growth and inspiring others to realize the shared vision.</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Advising</a:t>
            </a:r>
            <a:r>
              <a:rPr b="0" i="0" lang="en-US" sz="1200" u="none" cap="none" strike="noStrike">
                <a:solidFill>
                  <a:srgbClr val="000000"/>
                </a:solidFill>
                <a:latin typeface="Arial"/>
                <a:ea typeface="Arial"/>
                <a:cs typeface="Arial"/>
                <a:sym typeface="Arial"/>
              </a:rPr>
              <a:t>: is the ability to bring your experience, insights, and observations to guide the client towards a shared understanding of the value that can help them to achieve sustainable success, even after you have moved on. As a trusted adviser, you are invested in the success of the client, creating a long-term and sustaining relationship with the client.</a:t>
            </a:r>
            <a:endParaRPr/>
          </a:p>
          <a:p>
            <a:pPr indent="0" lvl="0" marL="0" marR="0" rtl="0" algn="l">
              <a:lnSpc>
                <a:spcPct val="100000"/>
              </a:lnSpc>
              <a:spcBef>
                <a:spcPts val="0"/>
              </a:spcBef>
              <a:spcAft>
                <a:spcPts val="0"/>
              </a:spcAft>
              <a:buNone/>
            </a:pPr>
            <a:br>
              <a:rPr b="0" i="0" lang="en-US"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sp>
        <p:nvSpPr>
          <p:cNvPr id="68" name="Google Shape;68;p7"/>
          <p:cNvSpPr txBox="1"/>
          <p:nvPr/>
        </p:nvSpPr>
        <p:spPr>
          <a:xfrm>
            <a:off x="6937834" y="1291070"/>
            <a:ext cx="36096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Serving</a:t>
            </a:r>
            <a:r>
              <a:rPr b="0" i="0" lang="en-US" sz="1200" u="none" cap="none" strike="noStrike">
                <a:solidFill>
                  <a:srgbClr val="000000"/>
                </a:solidFill>
                <a:latin typeface="Arial"/>
                <a:ea typeface="Arial"/>
                <a:cs typeface="Arial"/>
                <a:sym typeface="Arial"/>
              </a:rPr>
              <a:t>: is about being concerned with the needs of the team or business over your own agenda. They do this from the stance of Servant Leadership which focuses primarily on the growth and well-being of the team or business and the communities to which they belong. </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Coaching</a:t>
            </a:r>
            <a:r>
              <a:rPr b="0" i="0" lang="en-US" sz="1200" u="none" cap="none" strike="noStrike">
                <a:solidFill>
                  <a:srgbClr val="000000"/>
                </a:solidFill>
                <a:latin typeface="Arial"/>
                <a:ea typeface="Arial"/>
                <a:cs typeface="Arial"/>
                <a:sym typeface="Arial"/>
              </a:rPr>
              <a:t>: is partnering with a person, team, or organization (client) in a creative process to help the client to reach their goals by unlocking their own potential and understanding. A coach is able to accept the client as a whole and capable, and serve their agenda ethically.</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Facilitating</a:t>
            </a:r>
            <a:r>
              <a:rPr b="0" i="0" lang="en-US" sz="1200" u="none" cap="none" strike="noStrike">
                <a:solidFill>
                  <a:srgbClr val="000000"/>
                </a:solidFill>
                <a:latin typeface="Arial"/>
                <a:ea typeface="Arial"/>
                <a:cs typeface="Arial"/>
                <a:sym typeface="Arial"/>
              </a:rPr>
              <a:t>: increases the effectiveness of a group of people to align in a collaborative way, to interpret their context, and mutually identify the most valuable outcomes desired</a:t>
            </a:r>
            <a:r>
              <a:rPr b="1" i="0" lang="en-US" sz="12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A facilitator has the skills to create a neutral environment of openness, safety, and innovation in a group setting.</a:t>
            </a:r>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Guide</a:t>
            </a:r>
            <a:r>
              <a:rPr b="0" i="0" lang="en-US" sz="1200" u="none" cap="none" strike="noStrike">
                <a:solidFill>
                  <a:srgbClr val="000000"/>
                </a:solidFill>
                <a:latin typeface="Arial"/>
                <a:ea typeface="Arial"/>
                <a:cs typeface="Arial"/>
                <a:sym typeface="Arial"/>
              </a:rPr>
              <a:t> </a:t>
            </a:r>
            <a:r>
              <a:rPr b="1" i="0" lang="en-US" sz="1200" u="none" cap="none" strike="noStrike">
                <a:solidFill>
                  <a:srgbClr val="000000"/>
                </a:solidFill>
                <a:latin typeface="Arial"/>
                <a:ea typeface="Arial"/>
                <a:cs typeface="Arial"/>
                <a:sym typeface="Arial"/>
              </a:rPr>
              <a:t>Learning</a:t>
            </a:r>
            <a:r>
              <a:rPr b="0" i="0" lang="en-US" sz="1200" u="none" cap="none" strike="noStrike">
                <a:solidFill>
                  <a:srgbClr val="000000"/>
                </a:solidFill>
                <a:latin typeface="Arial"/>
                <a:ea typeface="Arial"/>
                <a:cs typeface="Arial"/>
                <a:sym typeface="Arial"/>
              </a:rPr>
              <a:t>: is about effectively growing an individual, a group, or a team’s skills and enabling them to be competent and resourceful. With this competency, you choose the most effective learning method to help the learner achieve their learning objectives and inspire future learning.</a:t>
            </a:r>
            <a:br>
              <a:rPr b="0" i="0" lang="en-US"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p:txBody>
      </p:sp>
      <p:sp>
        <p:nvSpPr>
          <p:cNvPr id="69" name="Google Shape;69;p7"/>
          <p:cNvSpPr txBox="1"/>
          <p:nvPr/>
        </p:nvSpPr>
        <p:spPr>
          <a:xfrm>
            <a:off x="3751820" y="4989502"/>
            <a:ext cx="2857512"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Self Mastery</a:t>
            </a:r>
            <a:r>
              <a:rPr b="0" i="0" lang="en-US" sz="12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At the heart of great agile coaching is the need to invest in yourself through learning and reflection and take care of your wellbeing. Self-mastery starts with a focus on yourself, having the emotional, social, and relationship intelligence to choose how you show up in any given context.</a:t>
            </a:r>
            <a:endParaRPr/>
          </a:p>
        </p:txBody>
      </p:sp>
      <p:sp>
        <p:nvSpPr>
          <p:cNvPr id="70" name="Google Shape;70;p7"/>
          <p:cNvSpPr txBox="1"/>
          <p:nvPr/>
        </p:nvSpPr>
        <p:spPr>
          <a:xfrm>
            <a:off x="1047930" y="848846"/>
            <a:ext cx="225895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Active Competencies</a:t>
            </a:r>
            <a:endParaRPr/>
          </a:p>
        </p:txBody>
      </p:sp>
      <p:sp>
        <p:nvSpPr>
          <p:cNvPr id="71" name="Google Shape;71;p7"/>
          <p:cNvSpPr txBox="1"/>
          <p:nvPr/>
        </p:nvSpPr>
        <p:spPr>
          <a:xfrm>
            <a:off x="8036304" y="848846"/>
            <a:ext cx="23503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lt1"/>
                </a:solidFill>
                <a:latin typeface="Arial"/>
                <a:ea typeface="Arial"/>
                <a:cs typeface="Arial"/>
                <a:sym typeface="Arial"/>
              </a:rPr>
              <a:t>Neutral Competencies</a:t>
            </a:r>
            <a:endParaRPr/>
          </a:p>
        </p:txBody>
      </p:sp>
      <p:sp>
        <p:nvSpPr>
          <p:cNvPr id="72" name="Google Shape;72;p7"/>
          <p:cNvSpPr txBox="1"/>
          <p:nvPr/>
        </p:nvSpPr>
        <p:spPr>
          <a:xfrm>
            <a:off x="4507142" y="4680321"/>
            <a:ext cx="107273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The Core</a:t>
            </a:r>
            <a:endParaRPr/>
          </a:p>
        </p:txBody>
      </p:sp>
      <p:sp>
        <p:nvSpPr>
          <p:cNvPr id="73" name="Google Shape;73;p7"/>
          <p:cNvSpPr txBox="1"/>
          <p:nvPr/>
        </p:nvSpPr>
        <p:spPr>
          <a:xfrm>
            <a:off x="7977505" y="6581001"/>
            <a:ext cx="439124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Joel Bancroft-Connors: Twitter- @joel_gc LinkedIn- /joelbc</a:t>
            </a:r>
            <a:endParaRPr b="0" i="0" sz="1200" u="none" cap="none" strike="noStrike">
              <a:solidFill>
                <a:srgbClr val="000000"/>
              </a:solidFill>
              <a:latin typeface="Arial"/>
              <a:ea typeface="Arial"/>
              <a:cs typeface="Arial"/>
              <a:sym typeface="Arial"/>
            </a:endParaRPr>
          </a:p>
        </p:txBody>
      </p:sp>
      <p:pic>
        <p:nvPicPr>
          <p:cNvPr id="74" name="Google Shape;74;p7"/>
          <p:cNvPicPr preferRelativeResize="0"/>
          <p:nvPr/>
        </p:nvPicPr>
        <p:blipFill>
          <a:blip r:embed="rId3">
            <a:alphaModFix/>
          </a:blip>
          <a:stretch>
            <a:fillRect/>
          </a:stretch>
        </p:blipFill>
        <p:spPr>
          <a:xfrm>
            <a:off x="3421625" y="1187400"/>
            <a:ext cx="3517900" cy="35179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8"/>
          <p:cNvSpPr txBox="1"/>
          <p:nvPr/>
        </p:nvSpPr>
        <p:spPr>
          <a:xfrm>
            <a:off x="958706" y="356400"/>
            <a:ext cx="10555305"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0BD47"/>
                </a:solidFill>
                <a:latin typeface="Bebas Neue"/>
                <a:ea typeface="Bebas Neue"/>
                <a:cs typeface="Bebas Neue"/>
                <a:sym typeface="Bebas Neue"/>
              </a:rPr>
              <a:t>Measuring Your Progress</a:t>
            </a:r>
            <a:endParaRPr b="0" i="0" sz="4000" u="none" cap="none" strike="noStrike">
              <a:solidFill>
                <a:srgbClr val="F0BD47"/>
              </a:solidFill>
              <a:latin typeface="Bebas Neue"/>
              <a:ea typeface="Bebas Neue"/>
              <a:cs typeface="Bebas Neue"/>
              <a:sym typeface="Bebas Neue"/>
            </a:endParaRPr>
          </a:p>
        </p:txBody>
      </p:sp>
      <p:sp>
        <p:nvSpPr>
          <p:cNvPr id="80" name="Google Shape;80;p8"/>
          <p:cNvSpPr txBox="1"/>
          <p:nvPr/>
        </p:nvSpPr>
        <p:spPr>
          <a:xfrm>
            <a:off x="5188693" y="1964353"/>
            <a:ext cx="5571460" cy="4893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Beginner: </a:t>
            </a:r>
            <a:r>
              <a:rPr b="0" i="0" lang="en-US" sz="1200" u="none" cap="none" strike="noStrike">
                <a:solidFill>
                  <a:srgbClr val="000000"/>
                </a:solidFill>
                <a:latin typeface="Arial"/>
                <a:ea typeface="Arial"/>
                <a:cs typeface="Arial"/>
                <a:sym typeface="Arial"/>
              </a:rPr>
              <a:t>A beginner in the use of Agile Coaching practices has only textbook knowledge with no practical experience. The beginner will typically adhere closely to defined rules or plans and work closely with a more experienced individual. </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Advanced Beginner: </a:t>
            </a:r>
            <a:r>
              <a:rPr b="0" i="0" lang="en-US" sz="1200" u="none" cap="none" strike="noStrike">
                <a:solidFill>
                  <a:srgbClr val="000000"/>
                </a:solidFill>
                <a:latin typeface="Arial"/>
                <a:ea typeface="Arial"/>
                <a:cs typeface="Arial"/>
                <a:sym typeface="Arial"/>
              </a:rPr>
              <a:t>An advanced beginner has practical experience in the application of the Agile Coaching Growth Wheel competencies. At this level, an individual will be able to interpret and apply straightforward techniques with minimal support from a more experienced coach or mentor and be able to pair to undertake more complex tasks.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Practitioner: </a:t>
            </a:r>
            <a:r>
              <a:rPr b="0" i="0" lang="en-US" sz="1200" u="none" cap="none" strike="noStrike">
                <a:solidFill>
                  <a:srgbClr val="000000"/>
                </a:solidFill>
                <a:latin typeface="Arial"/>
                <a:ea typeface="Arial"/>
                <a:cs typeface="Arial"/>
                <a:sym typeface="Arial"/>
              </a:rPr>
              <a:t>A practitioner can demonstrate working knowledge of all aspects of the Agile Coaching Growth Wheel. An Agile Coaching practitioner will be able to analyze and differentiate various solutions to apply in their work without close supervision and possess the planning skills required to enable them to deal with complex issues or resolve conflicting priorities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Guide: </a:t>
            </a:r>
            <a:r>
              <a:rPr b="0" i="0" lang="en-US" sz="1200" u="none" cap="none" strike="noStrike">
                <a:solidFill>
                  <a:srgbClr val="000000"/>
                </a:solidFill>
                <a:latin typeface="Arial"/>
                <a:ea typeface="Arial"/>
                <a:cs typeface="Arial"/>
                <a:sym typeface="Arial"/>
              </a:rPr>
              <a:t>At the guide level, the individual has in-depth knowledge of the Agile Coaching Growth Wheel competencies. They will be able to synthesize coaching solutions from the existing bodies of knowledge within Agile/Lean and beyond, and tailor them to specific instances in all save the most complex or exceptional of situations and can effectively guide the work of others.</a:t>
            </a:r>
            <a:endParaRPr/>
          </a:p>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Catalyst: </a:t>
            </a:r>
            <a:r>
              <a:rPr b="0" i="0" lang="en-US" sz="1200" u="none" cap="none" strike="noStrike">
                <a:solidFill>
                  <a:srgbClr val="000000"/>
                </a:solidFill>
                <a:latin typeface="Arial"/>
                <a:ea typeface="Arial"/>
                <a:cs typeface="Arial"/>
                <a:sym typeface="Arial"/>
              </a:rPr>
              <a:t>A Catalyst has a deep tacit understanding of the Agile Growth Wheel competencies. This individual will be able to modify or alter standards and develop new and innovative approaches to deal with unusual situations. </a:t>
            </a:r>
            <a:endParaRPr/>
          </a:p>
        </p:txBody>
      </p:sp>
      <p:sp>
        <p:nvSpPr>
          <p:cNvPr id="81" name="Google Shape;81;p8"/>
          <p:cNvSpPr txBox="1"/>
          <p:nvPr/>
        </p:nvSpPr>
        <p:spPr>
          <a:xfrm>
            <a:off x="202019" y="1404342"/>
            <a:ext cx="390214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Dreyfus Model of Skill Acquisition</a:t>
            </a:r>
            <a:endParaRPr/>
          </a:p>
        </p:txBody>
      </p:sp>
      <p:sp>
        <p:nvSpPr>
          <p:cNvPr id="82" name="Google Shape;82;p8"/>
          <p:cNvSpPr txBox="1"/>
          <p:nvPr/>
        </p:nvSpPr>
        <p:spPr>
          <a:xfrm>
            <a:off x="202019" y="2112228"/>
            <a:ext cx="439124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Is a model of how learners acquire skills through formal instruction and practicing.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model is based on four qualities of assessment. The ability of:</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Recollection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Recognition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Decision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Awareness</a:t>
            </a:r>
            <a:endParaRPr b="0" i="0" sz="1400" u="none" cap="none" strike="noStrike">
              <a:solidFill>
                <a:srgbClr val="000000"/>
              </a:solidFill>
              <a:latin typeface="Arial"/>
              <a:ea typeface="Arial"/>
              <a:cs typeface="Arial"/>
              <a:sym typeface="Arial"/>
            </a:endParaRPr>
          </a:p>
        </p:txBody>
      </p:sp>
      <p:sp>
        <p:nvSpPr>
          <p:cNvPr id="83" name="Google Shape;83;p8"/>
          <p:cNvSpPr txBox="1"/>
          <p:nvPr/>
        </p:nvSpPr>
        <p:spPr>
          <a:xfrm>
            <a:off x="5915251" y="1286368"/>
            <a:ext cx="3902148"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Agile Growth Wheel Competency Stages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nvSpPr>
        <p:spPr>
          <a:xfrm>
            <a:off x="946931" y="372875"/>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Example Competency Area</a:t>
            </a:r>
            <a:endParaRPr b="0" i="0" sz="4000" u="none" cap="none" strike="noStrike">
              <a:solidFill>
                <a:srgbClr val="F0BD47"/>
              </a:solidFill>
              <a:latin typeface="Bebas Neue"/>
              <a:ea typeface="Bebas Neue"/>
              <a:cs typeface="Bebas Neue"/>
              <a:sym typeface="Bebas Neue"/>
            </a:endParaRPr>
          </a:p>
        </p:txBody>
      </p:sp>
      <p:sp>
        <p:nvSpPr>
          <p:cNvPr id="89" name="Google Shape;89;p9"/>
          <p:cNvSpPr txBox="1"/>
          <p:nvPr/>
        </p:nvSpPr>
        <p:spPr>
          <a:xfrm>
            <a:off x="254250" y="1294000"/>
            <a:ext cx="11764800" cy="554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2400"/>
              </a:spcBef>
              <a:spcAft>
                <a:spcPts val="0"/>
              </a:spcAft>
              <a:buNone/>
            </a:pPr>
            <a:r>
              <a:rPr i="1" lang="en-US" sz="1200">
                <a:solidFill>
                  <a:schemeClr val="dk1"/>
                </a:solidFill>
              </a:rPr>
              <a:t>Below is an example of what a detailed spoke on the Agile Coaching Growth Wheel will look like when completed. Use this to further refine your assessment of your skills in this specific sub-competency - Serving, Serving the Business. </a:t>
            </a:r>
            <a:endParaRPr i="1" sz="1200">
              <a:solidFill>
                <a:schemeClr val="dk1"/>
              </a:solidFill>
            </a:endParaRPr>
          </a:p>
        </p:txBody>
      </p:sp>
      <p:sp>
        <p:nvSpPr>
          <p:cNvPr id="90" name="Google Shape;90;p9"/>
          <p:cNvSpPr txBox="1"/>
          <p:nvPr/>
        </p:nvSpPr>
        <p:spPr>
          <a:xfrm>
            <a:off x="10455850" y="5104825"/>
            <a:ext cx="14691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p:txBody>
      </p:sp>
      <p:pic>
        <p:nvPicPr>
          <p:cNvPr id="91" name="Google Shape;91;p9"/>
          <p:cNvPicPr preferRelativeResize="0"/>
          <p:nvPr/>
        </p:nvPicPr>
        <p:blipFill rotWithShape="1">
          <a:blip r:embed="rId3">
            <a:alphaModFix/>
          </a:blip>
          <a:srcRect b="-2810" l="0" r="0" t="2810"/>
          <a:stretch/>
        </p:blipFill>
        <p:spPr>
          <a:xfrm>
            <a:off x="7768100" y="2024875"/>
            <a:ext cx="4156775" cy="4156775"/>
          </a:xfrm>
          <a:prstGeom prst="rect">
            <a:avLst/>
          </a:prstGeom>
          <a:noFill/>
          <a:ln>
            <a:noFill/>
          </a:ln>
        </p:spPr>
      </p:pic>
      <p:sp>
        <p:nvSpPr>
          <p:cNvPr id="92" name="Google Shape;92;p9"/>
          <p:cNvSpPr txBox="1"/>
          <p:nvPr/>
        </p:nvSpPr>
        <p:spPr>
          <a:xfrm>
            <a:off x="112825" y="1718888"/>
            <a:ext cx="7768800" cy="526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2400"/>
              </a:spcBef>
              <a:spcAft>
                <a:spcPts val="0"/>
              </a:spcAft>
              <a:buNone/>
            </a:pPr>
            <a:r>
              <a:rPr b="1" lang="en-US" sz="2300">
                <a:solidFill>
                  <a:schemeClr val="dk1"/>
                </a:solidFill>
              </a:rPr>
              <a:t>Serving</a:t>
            </a:r>
            <a:endParaRPr b="1" sz="2300">
              <a:solidFill>
                <a:schemeClr val="dk1"/>
              </a:solidFill>
            </a:endParaRPr>
          </a:p>
          <a:p>
            <a:pPr indent="0" lvl="0" marL="0" rtl="0" algn="l">
              <a:lnSpc>
                <a:spcPct val="115000"/>
              </a:lnSpc>
              <a:spcBef>
                <a:spcPts val="600"/>
              </a:spcBef>
              <a:spcAft>
                <a:spcPts val="0"/>
              </a:spcAft>
              <a:buNone/>
            </a:pPr>
            <a:r>
              <a:rPr lang="en-US" sz="1200">
                <a:solidFill>
                  <a:schemeClr val="dk1"/>
                </a:solidFill>
              </a:rPr>
              <a:t>While servant leadership is a timeless concept, the phrase “servant leadership” was coined by Robert K. Greenleaf in </a:t>
            </a:r>
            <a:r>
              <a:rPr i="1" lang="en-US" sz="1200">
                <a:solidFill>
                  <a:schemeClr val="dk1"/>
                </a:solidFill>
              </a:rPr>
              <a:t>The Servant as Leader</a:t>
            </a:r>
            <a:r>
              <a:rPr lang="en-US" sz="1200">
                <a:solidFill>
                  <a:schemeClr val="dk1"/>
                </a:solidFill>
              </a:rPr>
              <a:t>, an essay that he first published in 1970. In that essay, Greenleaf said:</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 </a:t>
            </a:r>
            <a:endParaRPr sz="1200">
              <a:solidFill>
                <a:schemeClr val="dk1"/>
              </a:solidFill>
            </a:endParaRPr>
          </a:p>
          <a:p>
            <a:pPr indent="0" lvl="0" marL="457200" rtl="0" algn="l">
              <a:lnSpc>
                <a:spcPct val="115000"/>
              </a:lnSpc>
              <a:spcBef>
                <a:spcPts val="0"/>
              </a:spcBef>
              <a:spcAft>
                <a:spcPts val="0"/>
              </a:spcAft>
              <a:buNone/>
            </a:pPr>
            <a:r>
              <a:rPr lang="en-US" sz="1200">
                <a:solidFill>
                  <a:schemeClr val="dk1"/>
                </a:solidFill>
              </a:rPr>
              <a:t>“The servant-leader is a servant first… It begins with the natural feeling that one wants to serve, to serve first. Then conscious choice brings one to aspire to lead. That person is sharply different from one who is a leader first, perhaps because of the need to assuage an unusual power drive or to acquire material possessions…The leader-first and the servant-first are two extreme types. Between them, there are shadings and blends that are part of the infinite variety of human nature.</a:t>
            </a:r>
            <a:endParaRPr sz="1200">
              <a:solidFill>
                <a:schemeClr val="dk1"/>
              </a:solidFill>
            </a:endParaRPr>
          </a:p>
          <a:p>
            <a:pPr indent="0" lvl="0" marL="457200" rtl="0" algn="l">
              <a:lnSpc>
                <a:spcPct val="115000"/>
              </a:lnSpc>
              <a:spcBef>
                <a:spcPts val="0"/>
              </a:spcBef>
              <a:spcAft>
                <a:spcPts val="0"/>
              </a:spcAft>
              <a:buNone/>
            </a:pPr>
            <a:r>
              <a:rPr lang="en-US" sz="1200">
                <a:solidFill>
                  <a:schemeClr val="dk1"/>
                </a:solidFill>
              </a:rPr>
              <a:t> </a:t>
            </a:r>
            <a:endParaRPr sz="1200">
              <a:solidFill>
                <a:schemeClr val="dk1"/>
              </a:solidFill>
            </a:endParaRPr>
          </a:p>
          <a:p>
            <a:pPr indent="0" lvl="0" marL="457200" rtl="0" algn="l">
              <a:lnSpc>
                <a:spcPct val="115000"/>
              </a:lnSpc>
              <a:spcBef>
                <a:spcPts val="0"/>
              </a:spcBef>
              <a:spcAft>
                <a:spcPts val="0"/>
              </a:spcAft>
              <a:buNone/>
            </a:pPr>
            <a:r>
              <a:rPr lang="en-US" sz="1200">
                <a:solidFill>
                  <a:schemeClr val="dk1"/>
                </a:solidFill>
              </a:rPr>
              <a:t>The difference manifests itself in the care taken by the servant first to make sure that other people’s highest priority needs are being served. The best test, and difficult to administer, is: Do those served grow as persons? Do they, while being served, become healthier, wiser, freer, more autonomous, more likely themselves to become servants? And, what is the effect on the least privileged in society? Will they benefit or at least not be further deprived?” </a:t>
            </a:r>
            <a:endParaRPr sz="12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A servant-leader focuses primarily on the growth and well-being of people and the communities to which they belong. While traditional leadership generally involves the accumulation and exercise of power by one at the “top of the pyramid,” servant leadership is different. The servant-leader shares power and puts the needs of others first and helps people develop and perform as highly as possible.</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 </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Being a servant-leader is the very essence of agile coaching.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nvSpPr>
        <p:spPr>
          <a:xfrm>
            <a:off x="5432200" y="1506275"/>
            <a:ext cx="5361600" cy="412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US" sz="1600">
                <a:solidFill>
                  <a:schemeClr val="dk1"/>
                </a:solidFill>
              </a:rPr>
              <a:t>Serving the Business</a:t>
            </a:r>
            <a:endParaRPr b="1" sz="1600">
              <a:solidFill>
                <a:schemeClr val="dk1"/>
              </a:solidFill>
            </a:endParaRPr>
          </a:p>
          <a:p>
            <a:pPr indent="0" lvl="0" marL="0" rtl="0" algn="l">
              <a:lnSpc>
                <a:spcPct val="115000"/>
              </a:lnSpc>
              <a:spcBef>
                <a:spcPts val="600"/>
              </a:spcBef>
              <a:spcAft>
                <a:spcPts val="0"/>
              </a:spcAft>
              <a:buNone/>
            </a:pPr>
            <a:r>
              <a:rPr lang="en-US" sz="1200">
                <a:solidFill>
                  <a:schemeClr val="dk1"/>
                </a:solidFill>
              </a:rPr>
              <a:t>The business we serve here includes users, customers, internal stakeholders, and anybody else who cares about </a:t>
            </a:r>
            <a:r>
              <a:rPr b="1" lang="en-US" sz="1200">
                <a:solidFill>
                  <a:schemeClr val="dk1"/>
                </a:solidFill>
              </a:rPr>
              <a:t>what</a:t>
            </a:r>
            <a:r>
              <a:rPr lang="en-US" sz="1200">
                <a:solidFill>
                  <a:schemeClr val="dk1"/>
                </a:solidFill>
              </a:rPr>
              <a:t> is being delivered.</a:t>
            </a:r>
            <a:endParaRPr i="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Those in an agile coaching role help businesses delight their customers, through focusing on customer needs and using agile to accelerate learning and value delivery. They have the knowledge and skills that serve the business in several ways, including their ability to facilitate, teach, advise and support: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Understanding Customers</a:t>
            </a:r>
            <a:r>
              <a:rPr lang="en-US" sz="1200">
                <a:solidFill>
                  <a:schemeClr val="dk1"/>
                </a:solidFill>
              </a:rPr>
              <a:t> - Customer Research and Product Discovery.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Purpose &amp; Strategy </a:t>
            </a:r>
            <a:r>
              <a:rPr lang="en-US" sz="1200">
                <a:solidFill>
                  <a:schemeClr val="dk1"/>
                </a:solidFill>
              </a:rPr>
              <a:t>- developing practical product strategies, product planning and forecasting, and product economics.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Managing the Backlog </a:t>
            </a:r>
            <a:r>
              <a:rPr lang="en-US" sz="1200">
                <a:solidFill>
                  <a:schemeClr val="dk1"/>
                </a:solidFill>
              </a:rPr>
              <a:t>- differentiating outcome and output, defining value, ordering items, and product backlog refinement.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Supporting Business Stakeholders</a:t>
            </a:r>
            <a:r>
              <a:rPr lang="en-US" sz="1200">
                <a:solidFill>
                  <a:schemeClr val="dk1"/>
                </a:solidFill>
              </a:rPr>
              <a:t> - supports the learning and growth of the Product Owner and other business stakeholders.</a:t>
            </a:r>
            <a:endParaRPr sz="1200">
              <a:solidFill>
                <a:schemeClr val="dk1"/>
              </a:solidFill>
            </a:endParaRPr>
          </a:p>
        </p:txBody>
      </p:sp>
      <p:pic>
        <p:nvPicPr>
          <p:cNvPr id="99" name="Google Shape;99;p10"/>
          <p:cNvPicPr preferRelativeResize="0"/>
          <p:nvPr/>
        </p:nvPicPr>
        <p:blipFill>
          <a:blip r:embed="rId3">
            <a:alphaModFix/>
          </a:blip>
          <a:stretch>
            <a:fillRect/>
          </a:stretch>
        </p:blipFill>
        <p:spPr>
          <a:xfrm>
            <a:off x="0" y="1187400"/>
            <a:ext cx="5432300" cy="5432300"/>
          </a:xfrm>
          <a:prstGeom prst="rect">
            <a:avLst/>
          </a:prstGeom>
          <a:noFill/>
          <a:ln>
            <a:noFill/>
          </a:ln>
        </p:spPr>
      </p:pic>
      <p:sp>
        <p:nvSpPr>
          <p:cNvPr id="100" name="Google Shape;100;p10"/>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Example Competency Area</a:t>
            </a:r>
            <a:endParaRPr b="0" i="0" sz="4000" u="none" cap="none" strike="noStrike">
              <a:solidFill>
                <a:srgbClr val="F0BD47"/>
              </a:solidFill>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11"/>
          <p:cNvGraphicFramePr/>
          <p:nvPr/>
        </p:nvGraphicFramePr>
        <p:xfrm>
          <a:off x="419100" y="1504764"/>
          <a:ext cx="3000000" cy="3000000"/>
        </p:xfrm>
        <a:graphic>
          <a:graphicData uri="http://schemas.openxmlformats.org/drawingml/2006/table">
            <a:tbl>
              <a:tblPr>
                <a:noFill/>
                <a:tableStyleId>{1D20701F-BBFF-4592-9EF4-BA30970FA3E7}</a:tableStyleId>
              </a:tblPr>
              <a:tblGrid>
                <a:gridCol w="1419900"/>
                <a:gridCol w="8867100"/>
              </a:tblGrid>
              <a:tr h="555450">
                <a:tc>
                  <a:txBody>
                    <a:bodyPr/>
                    <a:lstStyle/>
                    <a:p>
                      <a:pPr indent="0" lvl="0" marL="0" rtl="0" algn="l">
                        <a:spcBef>
                          <a:spcPts val="0"/>
                        </a:spcBef>
                        <a:spcAft>
                          <a:spcPts val="0"/>
                        </a:spcAft>
                        <a:buNone/>
                      </a:pPr>
                      <a:r>
                        <a:rPr b="1" lang="en-US"/>
                        <a:t>Level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c>
                  <a:txBody>
                    <a:bodyPr/>
                    <a:lstStyle/>
                    <a:p>
                      <a:pPr indent="0" lvl="0" marL="0" rtl="0" algn="l">
                        <a:spcBef>
                          <a:spcPts val="0"/>
                        </a:spcBef>
                        <a:spcAft>
                          <a:spcPts val="0"/>
                        </a:spcAft>
                        <a:buNone/>
                      </a:pPr>
                      <a:r>
                        <a:rPr b="1" lang="en-US"/>
                        <a:t>Description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r>
              <a:tr h="4562050">
                <a:tc>
                  <a:txBody>
                    <a:bodyPr/>
                    <a:lstStyle/>
                    <a:p>
                      <a:pPr indent="0" lvl="0" marL="0" rtl="0" algn="l">
                        <a:spcBef>
                          <a:spcPts val="0"/>
                        </a:spcBef>
                        <a:spcAft>
                          <a:spcPts val="0"/>
                        </a:spcAft>
                        <a:buNone/>
                      </a:pPr>
                      <a:r>
                        <a:rPr lang="en-US"/>
                        <a:t>1: Beginner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200"/>
                        <a:t>Understanding Customers</a:t>
                      </a:r>
                      <a:endParaRPr sz="1200"/>
                    </a:p>
                    <a:p>
                      <a:pPr indent="-304800" lvl="0" marL="457200" rtl="0" algn="l">
                        <a:lnSpc>
                          <a:spcPct val="115000"/>
                        </a:lnSpc>
                        <a:spcBef>
                          <a:spcPts val="0"/>
                        </a:spcBef>
                        <a:spcAft>
                          <a:spcPts val="0"/>
                        </a:spcAft>
                        <a:buSzPts val="1200"/>
                        <a:buChar char="●"/>
                      </a:pPr>
                      <a:r>
                        <a:rPr b="1" lang="en-US" sz="1200"/>
                        <a:t>Describe</a:t>
                      </a:r>
                      <a:r>
                        <a:rPr lang="en-US" sz="1200"/>
                        <a:t> at least one technique to prioritize between conflicting customer (or user) needs. </a:t>
                      </a:r>
                      <a:endParaRPr sz="1200"/>
                    </a:p>
                    <a:p>
                      <a:pPr indent="-304800" lvl="0" marL="457200" rtl="0" algn="l">
                        <a:lnSpc>
                          <a:spcPct val="115000"/>
                        </a:lnSpc>
                        <a:spcBef>
                          <a:spcPts val="0"/>
                        </a:spcBef>
                        <a:spcAft>
                          <a:spcPts val="0"/>
                        </a:spcAft>
                        <a:buSzPts val="1200"/>
                        <a:buChar char="●"/>
                      </a:pPr>
                      <a:r>
                        <a:rPr b="1" lang="en-US" sz="1200"/>
                        <a:t>Describe</a:t>
                      </a:r>
                      <a:r>
                        <a:rPr lang="en-US" sz="1200"/>
                        <a:t> at least three aspects of product discovery and identify how each contributes to successful product outcomes.</a:t>
                      </a:r>
                      <a:endParaRPr sz="1200"/>
                    </a:p>
                    <a:p>
                      <a:pPr indent="-304800" lvl="0" marL="457200" rtl="0" algn="l">
                        <a:lnSpc>
                          <a:spcPct val="115000"/>
                        </a:lnSpc>
                        <a:spcBef>
                          <a:spcPts val="0"/>
                        </a:spcBef>
                        <a:spcAft>
                          <a:spcPts val="0"/>
                        </a:spcAft>
                        <a:buSzPts val="1200"/>
                        <a:buChar char="●"/>
                      </a:pPr>
                      <a:r>
                        <a:rPr b="1" lang="en-US" sz="1200"/>
                        <a:t>List</a:t>
                      </a:r>
                      <a:r>
                        <a:rPr lang="en-US" sz="1200"/>
                        <a:t> at least three approaches to connect the team directly to customers and users.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US" sz="1200"/>
                        <a:t>Purpose &amp; Strategy</a:t>
                      </a:r>
                      <a:endParaRPr b="1" sz="1200"/>
                    </a:p>
                    <a:p>
                      <a:pPr indent="-304800" lvl="0" marL="457200" rtl="0" algn="l">
                        <a:lnSpc>
                          <a:spcPct val="115000"/>
                        </a:lnSpc>
                        <a:spcBef>
                          <a:spcPts val="0"/>
                        </a:spcBef>
                        <a:spcAft>
                          <a:spcPts val="0"/>
                        </a:spcAft>
                        <a:buSzPts val="1200"/>
                        <a:buChar char="●"/>
                      </a:pPr>
                      <a:r>
                        <a:rPr b="1" lang="en-US" sz="1200"/>
                        <a:t>Outline</a:t>
                      </a:r>
                      <a:r>
                        <a:rPr lang="en-US" sz="1200"/>
                        <a:t> an approach for the creation of a product vision. </a:t>
                      </a:r>
                      <a:endParaRPr sz="1200"/>
                    </a:p>
                    <a:p>
                      <a:pPr indent="-304800" lvl="0" marL="457200" rtl="0" algn="l">
                        <a:lnSpc>
                          <a:spcPct val="115000"/>
                        </a:lnSpc>
                        <a:spcBef>
                          <a:spcPts val="0"/>
                        </a:spcBef>
                        <a:spcAft>
                          <a:spcPts val="0"/>
                        </a:spcAft>
                        <a:buSzPts val="1200"/>
                        <a:buChar char="●"/>
                      </a:pPr>
                      <a:r>
                        <a:rPr b="1" lang="en-US" sz="1200"/>
                        <a:t>List</a:t>
                      </a:r>
                      <a:r>
                        <a:rPr lang="en-US" sz="1200"/>
                        <a:t> an approach to communicating progress with stakeholders.</a:t>
                      </a:r>
                      <a:endParaRPr sz="1200"/>
                    </a:p>
                    <a:p>
                      <a:pPr indent="-304800" lvl="0" marL="457200" rtl="0" algn="l">
                        <a:lnSpc>
                          <a:spcPct val="115000"/>
                        </a:lnSpc>
                        <a:spcBef>
                          <a:spcPts val="0"/>
                        </a:spcBef>
                        <a:spcAft>
                          <a:spcPts val="0"/>
                        </a:spcAft>
                        <a:buSzPts val="1200"/>
                        <a:buChar char="●"/>
                      </a:pPr>
                      <a:r>
                        <a:rPr b="1" lang="en-US" sz="1200"/>
                        <a:t>Describe</a:t>
                      </a:r>
                      <a:r>
                        <a:rPr lang="en-US" sz="1200"/>
                        <a:t> the relationship between outcome and output.</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US" sz="1200"/>
                        <a:t>Managing the Backlog</a:t>
                      </a:r>
                      <a:endParaRPr sz="1200"/>
                    </a:p>
                    <a:p>
                      <a:pPr indent="-304800" lvl="0" marL="457200" rtl="0" algn="l">
                        <a:lnSpc>
                          <a:spcPct val="115000"/>
                        </a:lnSpc>
                        <a:spcBef>
                          <a:spcPts val="0"/>
                        </a:spcBef>
                        <a:spcAft>
                          <a:spcPts val="0"/>
                        </a:spcAft>
                        <a:buSzPts val="1200"/>
                        <a:buChar char="●"/>
                      </a:pPr>
                      <a:r>
                        <a:rPr b="1" lang="en-US" sz="1200"/>
                        <a:t>Explain</a:t>
                      </a:r>
                      <a:r>
                        <a:rPr lang="en-US" sz="1200"/>
                        <a:t> at least two approaches to identify small, valuable slices of work to maximize outcomes.</a:t>
                      </a:r>
                      <a:endParaRPr sz="1200"/>
                    </a:p>
                    <a:p>
                      <a:pPr indent="-304800" lvl="0" marL="457200" rtl="0" algn="l">
                        <a:lnSpc>
                          <a:spcPct val="115000"/>
                        </a:lnSpc>
                        <a:spcBef>
                          <a:spcPts val="0"/>
                        </a:spcBef>
                        <a:spcAft>
                          <a:spcPts val="0"/>
                        </a:spcAft>
                        <a:buSzPts val="1200"/>
                        <a:buChar char="●"/>
                      </a:pPr>
                      <a:r>
                        <a:rPr b="1" lang="en-US" sz="1200"/>
                        <a:t>Describe</a:t>
                      </a:r>
                      <a:r>
                        <a:rPr lang="en-US" sz="1200"/>
                        <a:t> at least one approach to making sure work is refined enough for the team. </a:t>
                      </a:r>
                      <a:endParaRPr sz="1200"/>
                    </a:p>
                    <a:p>
                      <a:pPr indent="-304800" lvl="0" marL="457200" rtl="0" algn="l">
                        <a:lnSpc>
                          <a:spcPct val="115000"/>
                        </a:lnSpc>
                        <a:spcBef>
                          <a:spcPts val="0"/>
                        </a:spcBef>
                        <a:spcAft>
                          <a:spcPts val="0"/>
                        </a:spcAft>
                        <a:buSzPts val="1200"/>
                        <a:buChar char="●"/>
                      </a:pPr>
                      <a:r>
                        <a:rPr b="1" lang="en-US" sz="1200"/>
                        <a:t>Describe</a:t>
                      </a:r>
                      <a:r>
                        <a:rPr lang="en-US" sz="1200"/>
                        <a:t> at least 4 properties of a well-structured Product Backlog.</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en-US" sz="1200"/>
                        <a:t>Supporting Business Stakeholders</a:t>
                      </a:r>
                      <a:endParaRPr b="1" sz="1200"/>
                    </a:p>
                    <a:p>
                      <a:pPr indent="-304800" lvl="0" marL="457200" rtl="0" algn="l">
                        <a:lnSpc>
                          <a:spcPct val="115000"/>
                        </a:lnSpc>
                        <a:spcBef>
                          <a:spcPts val="0"/>
                        </a:spcBef>
                        <a:spcAft>
                          <a:spcPts val="0"/>
                        </a:spcAft>
                        <a:buSzPts val="1200"/>
                        <a:buChar char="●"/>
                      </a:pPr>
                      <a:r>
                        <a:rPr b="1" lang="en-US" sz="1200"/>
                        <a:t>Describe</a:t>
                      </a:r>
                      <a:r>
                        <a:rPr lang="en-US" sz="1200"/>
                        <a:t> at least two stakeholder behaviors that support the team’s success and at least two behaviors that do not support the team’s success.</a:t>
                      </a:r>
                      <a:endParaRPr sz="1200"/>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07" name="Google Shape;107;p11"/>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Serving the business - Beginner</a:t>
            </a:r>
            <a:endParaRPr b="0" i="0" sz="4000" u="none" cap="none" strike="noStrike">
              <a:solidFill>
                <a:srgbClr val="F0BD47"/>
              </a:solidFill>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12"/>
          <p:cNvGraphicFramePr/>
          <p:nvPr/>
        </p:nvGraphicFramePr>
        <p:xfrm>
          <a:off x="342900" y="1504764"/>
          <a:ext cx="3000000" cy="3000000"/>
        </p:xfrm>
        <a:graphic>
          <a:graphicData uri="http://schemas.openxmlformats.org/drawingml/2006/table">
            <a:tbl>
              <a:tblPr>
                <a:noFill/>
                <a:tableStyleId>{1D20701F-BBFF-4592-9EF4-BA30970FA3E7}</a:tableStyleId>
              </a:tblPr>
              <a:tblGrid>
                <a:gridCol w="1419900"/>
                <a:gridCol w="8867100"/>
              </a:tblGrid>
              <a:tr h="555450">
                <a:tc>
                  <a:txBody>
                    <a:bodyPr/>
                    <a:lstStyle/>
                    <a:p>
                      <a:pPr indent="0" lvl="0" marL="0" rtl="0" algn="l">
                        <a:spcBef>
                          <a:spcPts val="0"/>
                        </a:spcBef>
                        <a:spcAft>
                          <a:spcPts val="0"/>
                        </a:spcAft>
                        <a:buNone/>
                      </a:pPr>
                      <a:r>
                        <a:rPr b="1" lang="en-US"/>
                        <a:t>Level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c>
                  <a:txBody>
                    <a:bodyPr/>
                    <a:lstStyle/>
                    <a:p>
                      <a:pPr indent="0" lvl="0" marL="0" rtl="0" algn="l">
                        <a:spcBef>
                          <a:spcPts val="0"/>
                        </a:spcBef>
                        <a:spcAft>
                          <a:spcPts val="0"/>
                        </a:spcAft>
                        <a:buNone/>
                      </a:pPr>
                      <a:r>
                        <a:rPr b="1" lang="en-US"/>
                        <a:t>Description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r>
              <a:tr h="4562050">
                <a:tc>
                  <a:txBody>
                    <a:bodyPr/>
                    <a:lstStyle/>
                    <a:p>
                      <a:pPr indent="0" lvl="0" marL="0" rtl="0" algn="l">
                        <a:spcBef>
                          <a:spcPts val="0"/>
                        </a:spcBef>
                        <a:spcAft>
                          <a:spcPts val="0"/>
                        </a:spcAft>
                        <a:buNone/>
                      </a:pPr>
                      <a:r>
                        <a:rPr lang="en-US"/>
                        <a:t>2: Advanced</a:t>
                      </a:r>
                      <a:r>
                        <a:rPr lang="en-US"/>
                        <a:t>      Beginner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200">
                          <a:solidFill>
                            <a:schemeClr val="dk1"/>
                          </a:solidFill>
                        </a:rPr>
                        <a:t>Understanding Customers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Practice</a:t>
                      </a:r>
                      <a:r>
                        <a:rPr lang="en-US" sz="1200">
                          <a:solidFill>
                            <a:schemeClr val="dk1"/>
                          </a:solidFill>
                        </a:rPr>
                        <a:t> at least one technique to support </a:t>
                      </a:r>
                      <a:r>
                        <a:rPr lang="en-US" sz="1200">
                          <a:solidFill>
                            <a:schemeClr val="dk1"/>
                          </a:solidFill>
                        </a:rPr>
                        <a:t>teams learning</a:t>
                      </a:r>
                      <a:r>
                        <a:rPr lang="en-US" sz="1200">
                          <a:solidFill>
                            <a:schemeClr val="dk1"/>
                          </a:solidFill>
                        </a:rPr>
                        <a:t> by connecting them directly to customers and users.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Examine</a:t>
                      </a:r>
                      <a:r>
                        <a:rPr lang="en-US" sz="1200">
                          <a:solidFill>
                            <a:schemeClr val="dk1"/>
                          </a:solidFill>
                        </a:rPr>
                        <a:t> the impact of product work on customers, stakeholders, and/or the organization.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Compare</a:t>
                      </a:r>
                      <a:r>
                        <a:rPr lang="en-US" sz="1200">
                          <a:solidFill>
                            <a:schemeClr val="dk1"/>
                          </a:solidFill>
                        </a:rPr>
                        <a:t> at least two approaches to validating assumptions in order to inspect and adapt. </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Purpose &amp; Strategy</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Discuss</a:t>
                      </a:r>
                      <a:r>
                        <a:rPr lang="en-US" sz="1200">
                          <a:solidFill>
                            <a:schemeClr val="dk1"/>
                          </a:solidFill>
                        </a:rPr>
                        <a:t> a real-world example of how product strategy is operationalized and evolves over time in an Agile organization.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Practice</a:t>
                      </a:r>
                      <a:r>
                        <a:rPr lang="en-US" sz="1200">
                          <a:solidFill>
                            <a:schemeClr val="dk1"/>
                          </a:solidFill>
                        </a:rPr>
                        <a:t> at least one technique to visualize and communicate product strategy, product ideas, features, and/or assumptions.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the creation (or refinement) of the product vision between stakeholders, the Product Owner, and the team. </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Managing the Backlog</a:t>
                      </a:r>
                      <a:endParaRPr sz="1200">
                        <a:solidFill>
                          <a:srgbClr val="0000FF"/>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Apply</a:t>
                      </a:r>
                      <a:r>
                        <a:rPr lang="en-US" sz="1200">
                          <a:solidFill>
                            <a:schemeClr val="dk1"/>
                          </a:solidFill>
                        </a:rPr>
                        <a:t> at least one technique to assist the Product Owner in creating a smooth flow of work, ensuring that enough Product Backlog items of the right type are “ready” for the upcoming period of work.</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at least two techniques for moving from a product vision to a Product Backlog. Show how these can be organized, ordered, and filtered within a Product Backlog to link to product goals or strategies.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Apply</a:t>
                      </a:r>
                      <a:r>
                        <a:rPr lang="en-US" sz="1200">
                          <a:solidFill>
                            <a:schemeClr val="dk1"/>
                          </a:solidFill>
                        </a:rPr>
                        <a:t> at least two techniques to model value and at least two techniques to measure value.</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Supporting Business Stakeholders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Explain</a:t>
                      </a:r>
                      <a:r>
                        <a:rPr lang="en-US" sz="1200">
                          <a:solidFill>
                            <a:schemeClr val="dk1"/>
                          </a:solidFill>
                        </a:rPr>
                        <a:t> agile to business stakeholders.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Build</a:t>
                      </a:r>
                      <a:r>
                        <a:rPr lang="en-US" sz="1200">
                          <a:solidFill>
                            <a:schemeClr val="dk1"/>
                          </a:solidFill>
                        </a:rPr>
                        <a:t> a coaching relationship with at least one business stakeholder and help them become more effective.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Teach</a:t>
                      </a:r>
                      <a:r>
                        <a:rPr lang="en-US" sz="1200">
                          <a:solidFill>
                            <a:schemeClr val="dk1"/>
                          </a:solidFill>
                        </a:rPr>
                        <a:t> business stakeholders different practices for making decisions aligned to product strategy.</a:t>
                      </a:r>
                      <a:endParaRPr b="1" sz="1200"/>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14" name="Google Shape;114;p12"/>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Serving the business - Advanced Beginner</a:t>
            </a:r>
            <a:endParaRPr b="0" i="0" sz="4000" u="none" cap="none" strike="noStrike">
              <a:solidFill>
                <a:srgbClr val="F0BD47"/>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aphicFrame>
        <p:nvGraphicFramePr>
          <p:cNvPr id="120" name="Google Shape;120;p13"/>
          <p:cNvGraphicFramePr/>
          <p:nvPr/>
        </p:nvGraphicFramePr>
        <p:xfrm>
          <a:off x="266700" y="1464364"/>
          <a:ext cx="3000000" cy="3000000"/>
        </p:xfrm>
        <a:graphic>
          <a:graphicData uri="http://schemas.openxmlformats.org/drawingml/2006/table">
            <a:tbl>
              <a:tblPr>
                <a:noFill/>
                <a:tableStyleId>{1D20701F-BBFF-4592-9EF4-BA30970FA3E7}</a:tableStyleId>
              </a:tblPr>
              <a:tblGrid>
                <a:gridCol w="1419900"/>
                <a:gridCol w="8867100"/>
              </a:tblGrid>
              <a:tr h="555450">
                <a:tc>
                  <a:txBody>
                    <a:bodyPr/>
                    <a:lstStyle/>
                    <a:p>
                      <a:pPr indent="0" lvl="0" marL="0" rtl="0" algn="l">
                        <a:spcBef>
                          <a:spcPts val="0"/>
                        </a:spcBef>
                        <a:spcAft>
                          <a:spcPts val="0"/>
                        </a:spcAft>
                        <a:buNone/>
                      </a:pPr>
                      <a:r>
                        <a:rPr b="1" lang="en-US"/>
                        <a:t>Level</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c>
                  <a:txBody>
                    <a:bodyPr/>
                    <a:lstStyle/>
                    <a:p>
                      <a:pPr indent="0" lvl="0" marL="0" rtl="0" algn="l">
                        <a:spcBef>
                          <a:spcPts val="0"/>
                        </a:spcBef>
                        <a:spcAft>
                          <a:spcPts val="0"/>
                        </a:spcAft>
                        <a:buNone/>
                      </a:pPr>
                      <a:r>
                        <a:rPr b="1" lang="en-US"/>
                        <a:t>Description</a:t>
                      </a:r>
                      <a:endParaRPr b="1"/>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9FE3"/>
                    </a:solidFill>
                  </a:tcPr>
                </a:tc>
              </a:tr>
              <a:tr h="4562050">
                <a:tc>
                  <a:txBody>
                    <a:bodyPr/>
                    <a:lstStyle/>
                    <a:p>
                      <a:pPr indent="0" lvl="0" marL="0" rtl="0" algn="l">
                        <a:spcBef>
                          <a:spcPts val="0"/>
                        </a:spcBef>
                        <a:spcAft>
                          <a:spcPts val="0"/>
                        </a:spcAft>
                        <a:buNone/>
                      </a:pPr>
                      <a:r>
                        <a:rPr lang="en-US"/>
                        <a:t>3: Practitioner</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US" sz="1200">
                          <a:solidFill>
                            <a:schemeClr val="dk1"/>
                          </a:solidFill>
                        </a:rPr>
                        <a:t>Understanding Customers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Mentor</a:t>
                      </a:r>
                      <a:r>
                        <a:rPr lang="en-US" sz="1200">
                          <a:solidFill>
                            <a:schemeClr val="dk1"/>
                          </a:solidFill>
                        </a:rPr>
                        <a:t> business stakeholders in the integration of </a:t>
                      </a:r>
                      <a:r>
                        <a:rPr lang="en-US" sz="1150">
                          <a:solidFill>
                            <a:srgbClr val="1D1C1D"/>
                          </a:solidFill>
                          <a:highlight>
                            <a:srgbClr val="FFFFFF"/>
                          </a:highlight>
                        </a:rPr>
                        <a:t>product discovery</a:t>
                      </a:r>
                      <a:r>
                        <a:rPr lang="en-US" sz="1200">
                          <a:solidFill>
                            <a:schemeClr val="dk1"/>
                          </a:solidFill>
                        </a:rPr>
                        <a:t> into development.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at least three techniques for customer research or product discovery.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the selection of an appropriate experiment to test a hypothesis and evaluate the results. </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Purpose &amp; Strategy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Facilitate</a:t>
                      </a:r>
                      <a:r>
                        <a:rPr lang="en-US" sz="1200">
                          <a:solidFill>
                            <a:schemeClr val="dk1"/>
                          </a:solidFill>
                        </a:rPr>
                        <a:t> the development of a business model and competitive analysis for a product idea.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Apply</a:t>
                      </a:r>
                      <a:r>
                        <a:rPr lang="en-US" sz="1200">
                          <a:solidFill>
                            <a:schemeClr val="dk1"/>
                          </a:solidFill>
                        </a:rPr>
                        <a:t> at least two methods to calculate the expected outcome or economic results of a product.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Explain</a:t>
                      </a:r>
                      <a:r>
                        <a:rPr lang="en-US" sz="1200">
                          <a:solidFill>
                            <a:schemeClr val="dk1"/>
                          </a:solidFill>
                        </a:rPr>
                        <a:t> an iterative and incremental investment model for product development. </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Managing the Backlog</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Assess and recommend</a:t>
                      </a:r>
                      <a:r>
                        <a:rPr lang="en-US" sz="1200">
                          <a:solidFill>
                            <a:schemeClr val="dk1"/>
                          </a:solidFill>
                        </a:rPr>
                        <a:t> improvements for how teams and/or organizations emphasize outcomes over output, and how this is reflected in a Product Backlog.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Support</a:t>
                      </a:r>
                      <a:r>
                        <a:rPr lang="en-US" sz="1200">
                          <a:solidFill>
                            <a:schemeClr val="dk1"/>
                          </a:solidFill>
                        </a:rPr>
                        <a:t> the Product Owner in the selection of an appropriate value creation strategy, using product data to make an informed decision on what to build next.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Apply</a:t>
                      </a:r>
                      <a:r>
                        <a:rPr lang="en-US" sz="1200">
                          <a:solidFill>
                            <a:schemeClr val="dk1"/>
                          </a:solidFill>
                        </a:rPr>
                        <a:t> techniques to structure and order single team and multi-team product backlog to create transparency and understanding.</a:t>
                      </a:r>
                      <a:endParaRPr sz="1200">
                        <a:solidFill>
                          <a:schemeClr val="dk1"/>
                        </a:solidFill>
                      </a:endParaRPr>
                    </a:p>
                    <a:p>
                      <a:pPr indent="0" lvl="0" marL="0" rtl="0" algn="l">
                        <a:lnSpc>
                          <a:spcPct val="115000"/>
                        </a:lnSpc>
                        <a:spcBef>
                          <a:spcPts val="0"/>
                        </a:spcBef>
                        <a:spcAft>
                          <a:spcPts val="0"/>
                        </a:spcAft>
                        <a:buNone/>
                      </a:pPr>
                      <a:r>
                        <a:rPr b="1" lang="en-US" sz="1200">
                          <a:solidFill>
                            <a:schemeClr val="dk1"/>
                          </a:solidFill>
                        </a:rPr>
                        <a:t>Supporting Business Stakeholders</a:t>
                      </a:r>
                      <a:endParaRPr sz="1200">
                        <a:solidFill>
                          <a:schemeClr val="dk1"/>
                        </a:solidFill>
                      </a:endParaRPr>
                    </a:p>
                    <a:p>
                      <a:pPr indent="-228600" lvl="0" marL="457200" rtl="0" algn="l">
                        <a:lnSpc>
                          <a:spcPct val="115000"/>
                        </a:lnSpc>
                        <a:spcBef>
                          <a:spcPts val="0"/>
                        </a:spcBef>
                        <a:spcAft>
                          <a:spcPts val="0"/>
                        </a:spcAft>
                        <a:buNone/>
                      </a:pPr>
                      <a:r>
                        <a:rPr lang="en-US" sz="1200">
                          <a:solidFill>
                            <a:schemeClr val="dk1"/>
                          </a:solidFill>
                        </a:rPr>
                        <a:t>●</a:t>
                      </a:r>
                      <a:r>
                        <a:rPr lang="en-US" sz="1200">
                          <a:solidFill>
                            <a:schemeClr val="dk1"/>
                          </a:solidFill>
                          <a:latin typeface="Times New Roman"/>
                          <a:ea typeface="Times New Roman"/>
                          <a:cs typeface="Times New Roman"/>
                          <a:sym typeface="Times New Roman"/>
                        </a:rPr>
                        <a:t>  	</a:t>
                      </a:r>
                      <a:r>
                        <a:rPr b="1" lang="en-US" sz="1200">
                          <a:solidFill>
                            <a:schemeClr val="dk1"/>
                          </a:solidFill>
                        </a:rPr>
                        <a:t>Facilitate</a:t>
                      </a:r>
                      <a:r>
                        <a:rPr lang="en-US" sz="1200">
                          <a:solidFill>
                            <a:schemeClr val="dk1"/>
                          </a:solidFill>
                        </a:rPr>
                        <a:t> Lean experiments.</a:t>
                      </a:r>
                      <a:endParaRPr sz="1200">
                        <a:solidFill>
                          <a:schemeClr val="dk1"/>
                        </a:solidFill>
                      </a:endParaRPr>
                    </a:p>
                    <a:p>
                      <a:pPr indent="-228600" lvl="0" marL="457200" rtl="0" algn="l">
                        <a:lnSpc>
                          <a:spcPct val="115000"/>
                        </a:lnSpc>
                        <a:spcBef>
                          <a:spcPts val="0"/>
                        </a:spcBef>
                        <a:spcAft>
                          <a:spcPts val="0"/>
                        </a:spcAft>
                        <a:buNone/>
                      </a:pPr>
                      <a:r>
                        <a:rPr lang="en-US" sz="1200">
                          <a:solidFill>
                            <a:schemeClr val="dk1"/>
                          </a:solidFill>
                        </a:rPr>
                        <a:t>●</a:t>
                      </a:r>
                      <a:r>
                        <a:rPr lang="en-US" sz="1200">
                          <a:solidFill>
                            <a:schemeClr val="dk1"/>
                          </a:solidFill>
                          <a:latin typeface="Times New Roman"/>
                          <a:ea typeface="Times New Roman"/>
                          <a:cs typeface="Times New Roman"/>
                          <a:sym typeface="Times New Roman"/>
                        </a:rPr>
                        <a:t>  	</a:t>
                      </a:r>
                      <a:r>
                        <a:rPr b="1" lang="en-US" sz="1200">
                          <a:solidFill>
                            <a:schemeClr val="dk1"/>
                          </a:solidFill>
                        </a:rPr>
                        <a:t>Build</a:t>
                      </a:r>
                      <a:r>
                        <a:rPr lang="en-US" sz="1200">
                          <a:solidFill>
                            <a:schemeClr val="dk1"/>
                          </a:solidFill>
                        </a:rPr>
                        <a:t> a coaching relationship with multiple Product Owners and business stakeholders in order to help them become more effective.</a:t>
                      </a:r>
                      <a:endParaRPr b="1" sz="1200">
                        <a:solidFill>
                          <a:schemeClr val="dk1"/>
                        </a:solidFill>
                      </a:endParaRPr>
                    </a:p>
                  </a:txBody>
                  <a:tcPr marT="63500" marB="63500" marR="63500" marL="635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21" name="Google Shape;121;p13"/>
          <p:cNvSpPr txBox="1"/>
          <p:nvPr/>
        </p:nvSpPr>
        <p:spPr>
          <a:xfrm>
            <a:off x="958706" y="356400"/>
            <a:ext cx="10555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4000">
                <a:solidFill>
                  <a:srgbClr val="F0BD47"/>
                </a:solidFill>
                <a:latin typeface="Bebas Neue"/>
                <a:ea typeface="Bebas Neue"/>
                <a:cs typeface="Bebas Neue"/>
                <a:sym typeface="Bebas Neue"/>
              </a:rPr>
              <a:t>Serving the business - Practitioner</a:t>
            </a:r>
            <a:endParaRPr b="0" i="0" sz="4000" u="none" cap="none" strike="noStrike">
              <a:solidFill>
                <a:srgbClr val="F0BD47"/>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